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1" r:id="rId1"/>
  </p:sldMasterIdLst>
  <p:notesMasterIdLst>
    <p:notesMasterId r:id="rId36"/>
  </p:notesMasterIdLst>
  <p:sldIdLst>
    <p:sldId id="377" r:id="rId2"/>
    <p:sldId id="419" r:id="rId3"/>
    <p:sldId id="376" r:id="rId4"/>
    <p:sldId id="374" r:id="rId5"/>
    <p:sldId id="379" r:id="rId6"/>
    <p:sldId id="375" r:id="rId7"/>
    <p:sldId id="380" r:id="rId8"/>
    <p:sldId id="378" r:id="rId9"/>
    <p:sldId id="381" r:id="rId10"/>
    <p:sldId id="358" r:id="rId11"/>
    <p:sldId id="382" r:id="rId12"/>
    <p:sldId id="383" r:id="rId13"/>
    <p:sldId id="384" r:id="rId14"/>
    <p:sldId id="417" r:id="rId15"/>
    <p:sldId id="366" r:id="rId16"/>
    <p:sldId id="385" r:id="rId17"/>
    <p:sldId id="420" r:id="rId18"/>
    <p:sldId id="421" r:id="rId19"/>
    <p:sldId id="387" r:id="rId20"/>
    <p:sldId id="422" r:id="rId21"/>
    <p:sldId id="388" r:id="rId22"/>
    <p:sldId id="423" r:id="rId23"/>
    <p:sldId id="373" r:id="rId24"/>
    <p:sldId id="425" r:id="rId25"/>
    <p:sldId id="426" r:id="rId26"/>
    <p:sldId id="428" r:id="rId27"/>
    <p:sldId id="427" r:id="rId28"/>
    <p:sldId id="429" r:id="rId29"/>
    <p:sldId id="430" r:id="rId30"/>
    <p:sldId id="257" r:id="rId31"/>
    <p:sldId id="258" r:id="rId32"/>
    <p:sldId id="431" r:id="rId33"/>
    <p:sldId id="370" r:id="rId34"/>
    <p:sldId id="354"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41"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F6FF"/>
    <a:srgbClr val="CCDDF0"/>
    <a:srgbClr val="4D4D4D"/>
    <a:srgbClr val="5F5F5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1690" autoAdjust="0"/>
    <p:restoredTop sz="94231" autoAdjust="0"/>
  </p:normalViewPr>
  <p:slideViewPr>
    <p:cSldViewPr showGuides="1">
      <p:cViewPr varScale="1">
        <p:scale>
          <a:sx n="77" d="100"/>
          <a:sy n="77" d="100"/>
        </p:scale>
        <p:origin x="192" y="240"/>
      </p:cViewPr>
      <p:guideLst>
        <p:guide orient="horz" pos="2341"/>
        <p:guide pos="288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4B430D-33E2-214E-86C6-27549A588E92}" type="datetimeFigureOut">
              <a:rPr lang="en-GB" smtClean="0"/>
              <a:t>28/05/2018</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9FF4F1-812F-6D48-BC2A-AC45F5F56854}" type="slidenum">
              <a:rPr lang="en-GB" smtClean="0"/>
              <a:t>‹#›</a:t>
            </a:fld>
            <a:endParaRPr lang="en-GB"/>
          </a:p>
        </p:txBody>
      </p:sp>
    </p:spTree>
    <p:extLst>
      <p:ext uri="{BB962C8B-B14F-4D97-AF65-F5344CB8AC3E}">
        <p14:creationId xmlns:p14="http://schemas.microsoft.com/office/powerpoint/2010/main" val="2218677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A9FF4F1-812F-6D48-BC2A-AC45F5F56854}" type="slidenum">
              <a:rPr lang="en-GB" smtClean="0"/>
              <a:t>1</a:t>
            </a:fld>
            <a:endParaRPr lang="en-GB"/>
          </a:p>
        </p:txBody>
      </p:sp>
    </p:spTree>
    <p:extLst>
      <p:ext uri="{BB962C8B-B14F-4D97-AF65-F5344CB8AC3E}">
        <p14:creationId xmlns:p14="http://schemas.microsoft.com/office/powerpoint/2010/main" val="867390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DEMO: Open OneDrive Guidance; see VIEWS, see document properties; view comments; show versions and how to restore</a:t>
            </a:r>
          </a:p>
        </p:txBody>
      </p:sp>
      <p:sp>
        <p:nvSpPr>
          <p:cNvPr id="4" name="Slide Number Placeholder 3"/>
          <p:cNvSpPr>
            <a:spLocks noGrp="1"/>
          </p:cNvSpPr>
          <p:nvPr>
            <p:ph type="sldNum" sz="quarter" idx="10"/>
          </p:nvPr>
        </p:nvSpPr>
        <p:spPr/>
        <p:txBody>
          <a:bodyPr/>
          <a:lstStyle/>
          <a:p>
            <a:fld id="{2A9FF4F1-812F-6D48-BC2A-AC45F5F56854}" type="slidenum">
              <a:rPr lang="en-GB" smtClean="0"/>
              <a:t>22</a:t>
            </a:fld>
            <a:endParaRPr lang="en-GB"/>
          </a:p>
        </p:txBody>
      </p:sp>
    </p:spTree>
    <p:extLst>
      <p:ext uri="{BB962C8B-B14F-4D97-AF65-F5344CB8AC3E}">
        <p14:creationId xmlns:p14="http://schemas.microsoft.com/office/powerpoint/2010/main" val="1212358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Potp</a:t>
            </a:r>
            <a:endParaRPr lang="en-GB" dirty="0"/>
          </a:p>
        </p:txBody>
      </p:sp>
      <p:sp>
        <p:nvSpPr>
          <p:cNvPr id="4" name="Slide Number Placeholder 3"/>
          <p:cNvSpPr>
            <a:spLocks noGrp="1"/>
          </p:cNvSpPr>
          <p:nvPr>
            <p:ph type="sldNum" sz="quarter" idx="10"/>
          </p:nvPr>
        </p:nvSpPr>
        <p:spPr/>
        <p:txBody>
          <a:bodyPr/>
          <a:lstStyle/>
          <a:p>
            <a:fld id="{2A9FF4F1-812F-6D48-BC2A-AC45F5F56854}" type="slidenum">
              <a:rPr lang="en-GB" smtClean="0"/>
              <a:t>23</a:t>
            </a:fld>
            <a:endParaRPr lang="en-GB"/>
          </a:p>
        </p:txBody>
      </p:sp>
    </p:spTree>
    <p:extLst>
      <p:ext uri="{BB962C8B-B14F-4D97-AF65-F5344CB8AC3E}">
        <p14:creationId xmlns:p14="http://schemas.microsoft.com/office/powerpoint/2010/main" val="381704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Key for all these is Azure Information Protection</a:t>
            </a:r>
          </a:p>
        </p:txBody>
      </p:sp>
      <p:sp>
        <p:nvSpPr>
          <p:cNvPr id="4" name="Slide Number Placeholder 3"/>
          <p:cNvSpPr>
            <a:spLocks noGrp="1"/>
          </p:cNvSpPr>
          <p:nvPr>
            <p:ph type="sldNum" sz="quarter" idx="10"/>
          </p:nvPr>
        </p:nvSpPr>
        <p:spPr/>
        <p:txBody>
          <a:bodyPr/>
          <a:lstStyle/>
          <a:p>
            <a:fld id="{2A9FF4F1-812F-6D48-BC2A-AC45F5F56854}" type="slidenum">
              <a:rPr lang="en-GB" smtClean="0"/>
              <a:t>28</a:t>
            </a:fld>
            <a:endParaRPr lang="en-GB"/>
          </a:p>
        </p:txBody>
      </p:sp>
    </p:spTree>
    <p:extLst>
      <p:ext uri="{BB962C8B-B14F-4D97-AF65-F5344CB8AC3E}">
        <p14:creationId xmlns:p14="http://schemas.microsoft.com/office/powerpoint/2010/main" val="35139163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are investigating how to implement, and which </a:t>
            </a:r>
            <a:r>
              <a:rPr lang="en-GB" dirty="0" err="1"/>
              <a:t>licesnses</a:t>
            </a:r>
            <a:r>
              <a:rPr lang="en-GB" dirty="0"/>
              <a:t> are applicable.</a:t>
            </a:r>
          </a:p>
        </p:txBody>
      </p:sp>
      <p:sp>
        <p:nvSpPr>
          <p:cNvPr id="4" name="Slide Number Placeholder 3"/>
          <p:cNvSpPr>
            <a:spLocks noGrp="1"/>
          </p:cNvSpPr>
          <p:nvPr>
            <p:ph type="sldNum" sz="quarter" idx="10"/>
          </p:nvPr>
        </p:nvSpPr>
        <p:spPr/>
        <p:txBody>
          <a:bodyPr/>
          <a:lstStyle/>
          <a:p>
            <a:fld id="{2A9FF4F1-812F-6D48-BC2A-AC45F5F56854}" type="slidenum">
              <a:rPr lang="en-GB" smtClean="0"/>
              <a:t>29</a:t>
            </a:fld>
            <a:endParaRPr lang="en-GB"/>
          </a:p>
        </p:txBody>
      </p:sp>
    </p:spTree>
    <p:extLst>
      <p:ext uri="{BB962C8B-B14F-4D97-AF65-F5344CB8AC3E}">
        <p14:creationId xmlns:p14="http://schemas.microsoft.com/office/powerpoint/2010/main" val="1366123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All kinds of new services with new ways to operate are coming online. We are committed to providing the education and awareness so that you can take full advantage of the opportunities afforded by these services – but we need to help you make the leap to some new places.</a:t>
            </a:r>
          </a:p>
        </p:txBody>
      </p:sp>
      <p:sp>
        <p:nvSpPr>
          <p:cNvPr id="4" name="Slide Number Placeholder 3"/>
          <p:cNvSpPr>
            <a:spLocks noGrp="1"/>
          </p:cNvSpPr>
          <p:nvPr>
            <p:ph type="sldNum" sz="quarter" idx="10"/>
          </p:nvPr>
        </p:nvSpPr>
        <p:spPr/>
        <p:txBody>
          <a:bodyPr/>
          <a:lstStyle/>
          <a:p>
            <a:fld id="{2A9FF4F1-812F-6D48-BC2A-AC45F5F56854}" type="slidenum">
              <a:rPr lang="en-GB" smtClean="0"/>
              <a:t>3</a:t>
            </a:fld>
            <a:endParaRPr lang="en-GB"/>
          </a:p>
        </p:txBody>
      </p:sp>
    </p:spTree>
    <p:extLst>
      <p:ext uri="{BB962C8B-B14F-4D97-AF65-F5344CB8AC3E}">
        <p14:creationId xmlns:p14="http://schemas.microsoft.com/office/powerpoint/2010/main" val="1990120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found a slide, from SAP no less, that makes the point. Like learning a new function – my stress always comes when I try to set up </a:t>
            </a:r>
            <a:r>
              <a:rPr lang="en-GB" dirty="0" err="1"/>
              <a:t>autolookup</a:t>
            </a:r>
            <a:r>
              <a:rPr lang="en-GB" dirty="0"/>
              <a:t> tables in Excel – once its tried and mastered, it becomes natural. Earlier in the week I sat with a number of colleagues from my team and EASI to learn about AMS/ROSI printing. There’s a </a:t>
            </a:r>
            <a:r>
              <a:rPr lang="en-GB" dirty="0" err="1"/>
              <a:t>unix</a:t>
            </a:r>
            <a:r>
              <a:rPr lang="en-GB" dirty="0"/>
              <a:t> editor, funny looking commands, and it’s a topic of great mystery. But, once learned, and practiced a lot more, this won’t be so hard and we will have mastered something we didn’t want to know much about before. </a:t>
            </a:r>
          </a:p>
        </p:txBody>
      </p:sp>
      <p:sp>
        <p:nvSpPr>
          <p:cNvPr id="4" name="Slide Number Placeholder 3"/>
          <p:cNvSpPr>
            <a:spLocks noGrp="1"/>
          </p:cNvSpPr>
          <p:nvPr>
            <p:ph type="sldNum" sz="quarter" idx="10"/>
          </p:nvPr>
        </p:nvSpPr>
        <p:spPr/>
        <p:txBody>
          <a:bodyPr/>
          <a:lstStyle/>
          <a:p>
            <a:fld id="{2A9FF4F1-812F-6D48-BC2A-AC45F5F56854}" type="slidenum">
              <a:rPr lang="en-GB" smtClean="0"/>
              <a:t>4</a:t>
            </a:fld>
            <a:endParaRPr lang="en-GB"/>
          </a:p>
        </p:txBody>
      </p:sp>
    </p:spTree>
    <p:extLst>
      <p:ext uri="{BB962C8B-B14F-4D97-AF65-F5344CB8AC3E}">
        <p14:creationId xmlns:p14="http://schemas.microsoft.com/office/powerpoint/2010/main" val="2926706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There’s another comfort zone requirement with Office 365 – you can’t get too comfortable with what is…this is a good thing … functions will pop up sometimes – like new services from the Microsoft Garage or from the Roadmap or </a:t>
            </a:r>
            <a:r>
              <a:rPr lang="en-GB" dirty="0" err="1"/>
              <a:t>Dr.</a:t>
            </a:r>
            <a:r>
              <a:rPr lang="en-GB" dirty="0"/>
              <a:t> Who. And sometimes they’ll disappear.</a:t>
            </a:r>
          </a:p>
        </p:txBody>
      </p:sp>
      <p:sp>
        <p:nvSpPr>
          <p:cNvPr id="4" name="Slide Number Placeholder 3"/>
          <p:cNvSpPr>
            <a:spLocks noGrp="1"/>
          </p:cNvSpPr>
          <p:nvPr>
            <p:ph type="sldNum" sz="quarter" idx="10"/>
          </p:nvPr>
        </p:nvSpPr>
        <p:spPr/>
        <p:txBody>
          <a:bodyPr/>
          <a:lstStyle/>
          <a:p>
            <a:fld id="{2A9FF4F1-812F-6D48-BC2A-AC45F5F56854}" type="slidenum">
              <a:rPr lang="en-GB" smtClean="0"/>
              <a:t>5</a:t>
            </a:fld>
            <a:endParaRPr lang="en-GB"/>
          </a:p>
        </p:txBody>
      </p:sp>
    </p:spTree>
    <p:extLst>
      <p:ext uri="{BB962C8B-B14F-4D97-AF65-F5344CB8AC3E}">
        <p14:creationId xmlns:p14="http://schemas.microsoft.com/office/powerpoint/2010/main" val="2261658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 you may know about, others not…</a:t>
            </a:r>
          </a:p>
        </p:txBody>
      </p:sp>
      <p:sp>
        <p:nvSpPr>
          <p:cNvPr id="4" name="Slide Number Placeholder 3"/>
          <p:cNvSpPr>
            <a:spLocks noGrp="1"/>
          </p:cNvSpPr>
          <p:nvPr>
            <p:ph type="sldNum" sz="quarter" idx="10"/>
          </p:nvPr>
        </p:nvSpPr>
        <p:spPr/>
        <p:txBody>
          <a:bodyPr/>
          <a:lstStyle/>
          <a:p>
            <a:fld id="{2A9FF4F1-812F-6D48-BC2A-AC45F5F56854}" type="slidenum">
              <a:rPr lang="en-GB" smtClean="0"/>
              <a:t>8</a:t>
            </a:fld>
            <a:endParaRPr lang="en-GB"/>
          </a:p>
        </p:txBody>
      </p:sp>
    </p:spTree>
    <p:extLst>
      <p:ext uri="{BB962C8B-B14F-4D97-AF65-F5344CB8AC3E}">
        <p14:creationId xmlns:p14="http://schemas.microsoft.com/office/powerpoint/2010/main" val="3863374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a lot of ways to check your email. Lots of polls and studies, but let’s say upwards of 10 times per day. How to separate the wheat from the chaff</a:t>
            </a:r>
          </a:p>
        </p:txBody>
      </p:sp>
      <p:sp>
        <p:nvSpPr>
          <p:cNvPr id="4" name="Slide Number Placeholder 3"/>
          <p:cNvSpPr>
            <a:spLocks noGrp="1"/>
          </p:cNvSpPr>
          <p:nvPr>
            <p:ph type="sldNum" sz="quarter" idx="10"/>
          </p:nvPr>
        </p:nvSpPr>
        <p:spPr/>
        <p:txBody>
          <a:bodyPr/>
          <a:lstStyle/>
          <a:p>
            <a:fld id="{2A9FF4F1-812F-6D48-BC2A-AC45F5F56854}" type="slidenum">
              <a:rPr lang="en-GB" smtClean="0"/>
              <a:t>12</a:t>
            </a:fld>
            <a:endParaRPr lang="en-GB"/>
          </a:p>
        </p:txBody>
      </p:sp>
    </p:spTree>
    <p:extLst>
      <p:ext uri="{BB962C8B-B14F-4D97-AF65-F5344CB8AC3E}">
        <p14:creationId xmlns:p14="http://schemas.microsoft.com/office/powerpoint/2010/main" val="2922407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Demo: Working on the document. Click the SHARE. CHOOSE whether to COPY or MOVE. Document now on OneDrive. Easy to access at home. No need to worry about version.</a:t>
            </a:r>
          </a:p>
        </p:txBody>
      </p:sp>
      <p:sp>
        <p:nvSpPr>
          <p:cNvPr id="4" name="Slide Number Placeholder 3"/>
          <p:cNvSpPr>
            <a:spLocks noGrp="1"/>
          </p:cNvSpPr>
          <p:nvPr>
            <p:ph type="sldNum" sz="quarter" idx="10"/>
          </p:nvPr>
        </p:nvSpPr>
        <p:spPr/>
        <p:txBody>
          <a:bodyPr/>
          <a:lstStyle/>
          <a:p>
            <a:fld id="{2A9FF4F1-812F-6D48-BC2A-AC45F5F56854}" type="slidenum">
              <a:rPr lang="en-GB" smtClean="0"/>
              <a:t>16</a:t>
            </a:fld>
            <a:endParaRPr lang="en-GB"/>
          </a:p>
        </p:txBody>
      </p:sp>
    </p:spTree>
    <p:extLst>
      <p:ext uri="{BB962C8B-B14F-4D97-AF65-F5344CB8AC3E}">
        <p14:creationId xmlns:p14="http://schemas.microsoft.com/office/powerpoint/2010/main" val="2375394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 to </a:t>
            </a:r>
            <a:r>
              <a:rPr lang="en-GB" dirty="0" err="1"/>
              <a:t>Onedrive</a:t>
            </a:r>
            <a:r>
              <a:rPr lang="en-GB" dirty="0"/>
              <a:t> and open a document. Show the edits. </a:t>
            </a:r>
            <a:r>
              <a:rPr lang="en-GB" dirty="0" err="1"/>
              <a:t>Oep</a:t>
            </a:r>
            <a:r>
              <a:rPr lang="en-GB" dirty="0"/>
              <a:t>=</a:t>
            </a:r>
          </a:p>
        </p:txBody>
      </p:sp>
      <p:sp>
        <p:nvSpPr>
          <p:cNvPr id="4" name="Slide Number Placeholder 3"/>
          <p:cNvSpPr>
            <a:spLocks noGrp="1"/>
          </p:cNvSpPr>
          <p:nvPr>
            <p:ph type="sldNum" sz="quarter" idx="10"/>
          </p:nvPr>
        </p:nvSpPr>
        <p:spPr/>
        <p:txBody>
          <a:bodyPr/>
          <a:lstStyle/>
          <a:p>
            <a:fld id="{2A9FF4F1-812F-6D48-BC2A-AC45F5F56854}" type="slidenum">
              <a:rPr lang="en-GB" smtClean="0"/>
              <a:t>17</a:t>
            </a:fld>
            <a:endParaRPr lang="en-GB"/>
          </a:p>
        </p:txBody>
      </p:sp>
    </p:spTree>
    <p:extLst>
      <p:ext uri="{BB962C8B-B14F-4D97-AF65-F5344CB8AC3E}">
        <p14:creationId xmlns:p14="http://schemas.microsoft.com/office/powerpoint/2010/main" val="3644496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Value of the LINK – the document is still safely in one place. DEMO: Show the link. Open the document. Go back to OneDrive and show VIEWS, document properties. Sharing. Versions.</a:t>
            </a:r>
          </a:p>
        </p:txBody>
      </p:sp>
      <p:sp>
        <p:nvSpPr>
          <p:cNvPr id="4" name="Slide Number Placeholder 3"/>
          <p:cNvSpPr>
            <a:spLocks noGrp="1"/>
          </p:cNvSpPr>
          <p:nvPr>
            <p:ph type="sldNum" sz="quarter" idx="10"/>
          </p:nvPr>
        </p:nvSpPr>
        <p:spPr/>
        <p:txBody>
          <a:bodyPr/>
          <a:lstStyle/>
          <a:p>
            <a:fld id="{2A9FF4F1-812F-6D48-BC2A-AC45F5F56854}" type="slidenum">
              <a:rPr lang="en-GB" smtClean="0"/>
              <a:t>20</a:t>
            </a:fld>
            <a:endParaRPr lang="en-GB"/>
          </a:p>
        </p:txBody>
      </p:sp>
    </p:spTree>
    <p:extLst>
      <p:ext uri="{BB962C8B-B14F-4D97-AF65-F5344CB8AC3E}">
        <p14:creationId xmlns:p14="http://schemas.microsoft.com/office/powerpoint/2010/main" val="3981408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D9087-6963-284F-8F7A-BC79EC534703}"/>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GB"/>
          </a:p>
        </p:txBody>
      </p:sp>
      <p:sp>
        <p:nvSpPr>
          <p:cNvPr id="3" name="Subtitle 2">
            <a:extLst>
              <a:ext uri="{FF2B5EF4-FFF2-40B4-BE49-F238E27FC236}">
                <a16:creationId xmlns:a16="http://schemas.microsoft.com/office/drawing/2014/main" id="{ED20B26F-82EE-3545-9060-0D677F13110F}"/>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8B2A41F-828E-3C46-ADD2-AA6FB79E5C5A}"/>
              </a:ext>
            </a:extLst>
          </p:cNvPr>
          <p:cNvSpPr>
            <a:spLocks noGrp="1"/>
          </p:cNvSpPr>
          <p:nvPr>
            <p:ph type="dt" sz="half" idx="10"/>
          </p:nvPr>
        </p:nvSpPr>
        <p:spPr/>
        <p:txBody>
          <a:bodyPr/>
          <a:lstStyle/>
          <a:p>
            <a:fld id="{9AB3A824-1A51-4B26-AD58-A6D8E14F6C04}" type="datetimeFigureOut">
              <a:rPr lang="en-US" smtClean="0"/>
              <a:t>5/28/2018</a:t>
            </a:fld>
            <a:endParaRPr lang="en-US" dirty="0"/>
          </a:p>
        </p:txBody>
      </p:sp>
      <p:sp>
        <p:nvSpPr>
          <p:cNvPr id="5" name="Footer Placeholder 4">
            <a:extLst>
              <a:ext uri="{FF2B5EF4-FFF2-40B4-BE49-F238E27FC236}">
                <a16:creationId xmlns:a16="http://schemas.microsoft.com/office/drawing/2014/main" id="{BE8E54A2-204E-9B44-887A-48BCC5DB5B99}"/>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B05D28D2-FB45-8643-B5D6-36B5052BE8DC}"/>
              </a:ext>
            </a:extLst>
          </p:cNvPr>
          <p:cNvSpPr>
            <a:spLocks noGrp="1"/>
          </p:cNvSpPr>
          <p:nvPr>
            <p:ph type="sldNum" sz="quarter" idx="12"/>
          </p:nvPr>
        </p:nvSpPr>
        <p:spPr>
          <a:xfrm>
            <a:off x="5508104" y="5624513"/>
            <a:ext cx="2057400" cy="365125"/>
          </a:xfrm>
        </p:spPr>
        <p:txBody>
          <a:bodyPr/>
          <a:lstStyle/>
          <a:p>
            <a:fld id="{33127FE9-677B-4F73-A42D-21159F29115C}" type="slidenum">
              <a:rPr lang="en-CA" smtClean="0"/>
              <a:t>‹#›</a:t>
            </a:fld>
            <a:endParaRPr lang="en-CA" dirty="0"/>
          </a:p>
        </p:txBody>
      </p:sp>
      <p:sp>
        <p:nvSpPr>
          <p:cNvPr id="7" name="TextBox 6">
            <a:extLst>
              <a:ext uri="{FF2B5EF4-FFF2-40B4-BE49-F238E27FC236}">
                <a16:creationId xmlns:a16="http://schemas.microsoft.com/office/drawing/2014/main" id="{21A8BB3E-470D-B64E-A6FF-C599F9627DFA}"/>
              </a:ext>
            </a:extLst>
          </p:cNvPr>
          <p:cNvSpPr txBox="1"/>
          <p:nvPr userDrawn="1"/>
        </p:nvSpPr>
        <p:spPr>
          <a:xfrm>
            <a:off x="7636042" y="6352674"/>
            <a:ext cx="184731" cy="369332"/>
          </a:xfrm>
          <a:prstGeom prst="rect">
            <a:avLst/>
          </a:prstGeom>
          <a:noFill/>
        </p:spPr>
        <p:txBody>
          <a:bodyPr wrap="none" rtlCol="0">
            <a:spAutoFit/>
          </a:bodyPr>
          <a:lstStyle/>
          <a:p>
            <a:endParaRPr lang="en-GB"/>
          </a:p>
        </p:txBody>
      </p:sp>
    </p:spTree>
    <p:extLst>
      <p:ext uri="{BB962C8B-B14F-4D97-AF65-F5344CB8AC3E}">
        <p14:creationId xmlns:p14="http://schemas.microsoft.com/office/powerpoint/2010/main" val="330943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443C1-2300-3E4D-88AD-7FC8636031B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B8551ED-AA70-2042-8A19-7E6CB22D219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764431-56FF-2B4A-9C30-8720CDA72604}"/>
              </a:ext>
            </a:extLst>
          </p:cNvPr>
          <p:cNvSpPr>
            <a:spLocks noGrp="1"/>
          </p:cNvSpPr>
          <p:nvPr>
            <p:ph type="dt" sz="half" idx="10"/>
          </p:nvPr>
        </p:nvSpPr>
        <p:spPr/>
        <p:txBody>
          <a:bodyPr/>
          <a:lstStyle/>
          <a:p>
            <a:fld id="{D857E33E-8B18-4087-B112-809917729534}" type="datetimeFigureOut">
              <a:rPr lang="en-US" smtClean="0"/>
              <a:t>5/28/2018</a:t>
            </a:fld>
            <a:endParaRPr lang="en-US" dirty="0"/>
          </a:p>
        </p:txBody>
      </p:sp>
      <p:sp>
        <p:nvSpPr>
          <p:cNvPr id="5" name="Footer Placeholder 4">
            <a:extLst>
              <a:ext uri="{FF2B5EF4-FFF2-40B4-BE49-F238E27FC236}">
                <a16:creationId xmlns:a16="http://schemas.microsoft.com/office/drawing/2014/main" id="{10B301B8-57EA-7D4E-A277-1C7952634C1B}"/>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2984E562-901D-7442-B21E-81B193970E4B}"/>
              </a:ext>
            </a:extLst>
          </p:cNvPr>
          <p:cNvSpPr>
            <a:spLocks noGrp="1"/>
          </p:cNvSpPr>
          <p:nvPr>
            <p:ph type="sldNum" sz="quarter" idx="12"/>
          </p:nvPr>
        </p:nvSpPr>
        <p:spPr/>
        <p:txBody>
          <a:bodyPr/>
          <a:lstStyle/>
          <a:p>
            <a:fld id="{86CB4B4D-7CA3-9044-876B-883B54F8677D}" type="slidenum">
              <a:rPr lang="en-CA" smtClean="0"/>
              <a:t>‹#›</a:t>
            </a:fld>
            <a:endParaRPr lang="en-CA" dirty="0"/>
          </a:p>
        </p:txBody>
      </p:sp>
      <p:pic>
        <p:nvPicPr>
          <p:cNvPr id="7" name="Picture 6">
            <a:extLst>
              <a:ext uri="{FF2B5EF4-FFF2-40B4-BE49-F238E27FC236}">
                <a16:creationId xmlns:a16="http://schemas.microsoft.com/office/drawing/2014/main" id="{B03E7D82-5282-7F43-B485-A82C31415F01}"/>
              </a:ext>
            </a:extLst>
          </p:cNvPr>
          <p:cNvPicPr/>
          <p:nvPr userDrawn="1"/>
        </p:nvPicPr>
        <p:blipFill>
          <a:blip r:embed="rId2" cstate="print">
            <a:extLst>
              <a:ext uri="{28A0092B-C50C-407E-A947-70E740481C1C}">
                <a14:useLocalDpi xmlns:a14="http://schemas.microsoft.com/office/drawing/2010/main" val="0"/>
              </a:ext>
            </a:extLst>
          </a:blip>
          <a:stretch>
            <a:fillRect/>
          </a:stretch>
        </p:blipFill>
        <p:spPr>
          <a:xfrm>
            <a:off x="7380312" y="5955030"/>
            <a:ext cx="802640" cy="802640"/>
          </a:xfrm>
          <a:prstGeom prst="rect">
            <a:avLst/>
          </a:prstGeom>
        </p:spPr>
      </p:pic>
    </p:spTree>
    <p:extLst>
      <p:ext uri="{BB962C8B-B14F-4D97-AF65-F5344CB8AC3E}">
        <p14:creationId xmlns:p14="http://schemas.microsoft.com/office/powerpoint/2010/main" val="146966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A1A546-388C-8F4A-AE2A-F0142A4D6F50}"/>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9BC51FF-3F06-7340-9DBA-81CD57C4AF8C}"/>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99DA14F-CD0B-9945-87A7-197F719EAFF5}"/>
              </a:ext>
            </a:extLst>
          </p:cNvPr>
          <p:cNvSpPr>
            <a:spLocks noGrp="1"/>
          </p:cNvSpPr>
          <p:nvPr>
            <p:ph type="dt" sz="half" idx="10"/>
          </p:nvPr>
        </p:nvSpPr>
        <p:spPr/>
        <p:txBody>
          <a:bodyPr/>
          <a:lstStyle/>
          <a:p>
            <a:fld id="{D3FFE419-2371-464F-8239-3959401C3561}" type="datetimeFigureOut">
              <a:rPr lang="en-US" smtClean="0"/>
              <a:t>5/28/2018</a:t>
            </a:fld>
            <a:endParaRPr lang="en-US" dirty="0"/>
          </a:p>
        </p:txBody>
      </p:sp>
      <p:sp>
        <p:nvSpPr>
          <p:cNvPr id="5" name="Footer Placeholder 4">
            <a:extLst>
              <a:ext uri="{FF2B5EF4-FFF2-40B4-BE49-F238E27FC236}">
                <a16:creationId xmlns:a16="http://schemas.microsoft.com/office/drawing/2014/main" id="{C2355DCF-0C19-B742-98BE-7BD8B66DA5A2}"/>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320F5E13-F240-5248-947C-BD6D6E34F57A}"/>
              </a:ext>
            </a:extLst>
          </p:cNvPr>
          <p:cNvSpPr>
            <a:spLocks noGrp="1"/>
          </p:cNvSpPr>
          <p:nvPr>
            <p:ph type="sldNum" sz="quarter" idx="12"/>
          </p:nvPr>
        </p:nvSpPr>
        <p:spPr/>
        <p:txBody>
          <a:bodyPr/>
          <a:lstStyle/>
          <a:p>
            <a:fld id="{33127FE9-677B-4F73-A42D-21159F29115C}" type="slidenum">
              <a:rPr lang="en-CA" smtClean="0"/>
              <a:t>‹#›</a:t>
            </a:fld>
            <a:endParaRPr lang="en-CA" dirty="0"/>
          </a:p>
        </p:txBody>
      </p:sp>
    </p:spTree>
    <p:extLst>
      <p:ext uri="{BB962C8B-B14F-4D97-AF65-F5344CB8AC3E}">
        <p14:creationId xmlns:p14="http://schemas.microsoft.com/office/powerpoint/2010/main" val="14754867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02_Quote">
    <p:spTree>
      <p:nvGrpSpPr>
        <p:cNvPr id="1" name=""/>
        <p:cNvGrpSpPr/>
        <p:nvPr/>
      </p:nvGrpSpPr>
      <p:grpSpPr>
        <a:xfrm>
          <a:off x="0" y="0"/>
          <a:ext cx="0" cy="0"/>
          <a:chOff x="0" y="0"/>
          <a:chExt cx="0" cy="0"/>
        </a:xfrm>
      </p:grpSpPr>
      <p:sp>
        <p:nvSpPr>
          <p:cNvPr id="10" name="Picture Placeholder 8"/>
          <p:cNvSpPr>
            <a:spLocks noGrp="1"/>
          </p:cNvSpPr>
          <p:nvPr>
            <p:ph type="pic" sz="quarter" idx="11"/>
          </p:nvPr>
        </p:nvSpPr>
        <p:spPr>
          <a:xfrm>
            <a:off x="0" y="0"/>
            <a:ext cx="4572000" cy="6858000"/>
          </a:xfrm>
          <a:noFill/>
        </p:spPr>
        <p:txBody>
          <a:bodyPr rtlCol="0">
            <a:normAutofit/>
          </a:bodyPr>
          <a:lstStyle/>
          <a:p>
            <a:pPr lvl="0"/>
            <a:endParaRPr lang="en-US" noProof="0" dirty="0"/>
          </a:p>
        </p:txBody>
      </p:sp>
    </p:spTree>
    <p:extLst>
      <p:ext uri="{BB962C8B-B14F-4D97-AF65-F5344CB8AC3E}">
        <p14:creationId xmlns:p14="http://schemas.microsoft.com/office/powerpoint/2010/main" val="28183350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02_Portfolio">
    <p:spTree>
      <p:nvGrpSpPr>
        <p:cNvPr id="1" name=""/>
        <p:cNvGrpSpPr/>
        <p:nvPr/>
      </p:nvGrpSpPr>
      <p:grpSpPr>
        <a:xfrm>
          <a:off x="0" y="0"/>
          <a:ext cx="0" cy="0"/>
          <a:chOff x="0" y="0"/>
          <a:chExt cx="0" cy="0"/>
        </a:xfrm>
      </p:grpSpPr>
      <p:sp>
        <p:nvSpPr>
          <p:cNvPr id="10" name="Picture Placeholder 8"/>
          <p:cNvSpPr>
            <a:spLocks noGrp="1"/>
          </p:cNvSpPr>
          <p:nvPr>
            <p:ph type="pic" sz="quarter" idx="11"/>
          </p:nvPr>
        </p:nvSpPr>
        <p:spPr>
          <a:xfrm>
            <a:off x="3074219" y="0"/>
            <a:ext cx="2995564" cy="3429000"/>
          </a:xfrm>
          <a:noFill/>
        </p:spPr>
        <p:txBody>
          <a:bodyPr rtlCol="0">
            <a:normAutofit/>
          </a:bodyPr>
          <a:lstStyle/>
          <a:p>
            <a:pPr lvl="0"/>
            <a:endParaRPr lang="en-US" noProof="0" dirty="0"/>
          </a:p>
        </p:txBody>
      </p:sp>
      <p:sp>
        <p:nvSpPr>
          <p:cNvPr id="12" name="Picture Placeholder 8"/>
          <p:cNvSpPr>
            <a:spLocks noGrp="1"/>
          </p:cNvSpPr>
          <p:nvPr>
            <p:ph type="pic" sz="quarter" idx="13"/>
          </p:nvPr>
        </p:nvSpPr>
        <p:spPr>
          <a:xfrm>
            <a:off x="-1" y="3503285"/>
            <a:ext cx="3016611" cy="3354715"/>
          </a:xfrm>
          <a:noFill/>
        </p:spPr>
        <p:txBody>
          <a:bodyPr rtlCol="0">
            <a:normAutofit/>
          </a:bodyPr>
          <a:lstStyle/>
          <a:p>
            <a:pPr lvl="0"/>
            <a:endParaRPr lang="en-US" noProof="0" dirty="0"/>
          </a:p>
        </p:txBody>
      </p:sp>
      <p:sp>
        <p:nvSpPr>
          <p:cNvPr id="14" name="Picture Placeholder 8"/>
          <p:cNvSpPr>
            <a:spLocks noGrp="1"/>
          </p:cNvSpPr>
          <p:nvPr>
            <p:ph type="pic" sz="quarter" idx="15"/>
          </p:nvPr>
        </p:nvSpPr>
        <p:spPr>
          <a:xfrm>
            <a:off x="6127391" y="3503285"/>
            <a:ext cx="3016611" cy="3354715"/>
          </a:xfrm>
          <a:noFill/>
        </p:spPr>
        <p:txBody>
          <a:bodyPr rtlCol="0">
            <a:normAutofit/>
          </a:bodyPr>
          <a:lstStyle/>
          <a:p>
            <a:pPr lvl="0"/>
            <a:endParaRPr lang="en-US" noProof="0" dirty="0"/>
          </a:p>
        </p:txBody>
      </p:sp>
    </p:spTree>
    <p:extLst>
      <p:ext uri="{BB962C8B-B14F-4D97-AF65-F5344CB8AC3E}">
        <p14:creationId xmlns:p14="http://schemas.microsoft.com/office/powerpoint/2010/main" val="29499669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0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88467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3429000"/>
          </a:xfrm>
        </p:spPr>
        <p:txBody>
          <a:bodyPr rtlCol="0">
            <a:normAutofit/>
          </a:bodyPr>
          <a:lstStyle/>
          <a:p>
            <a:pPr lvl="0"/>
            <a:endParaRPr lang="en-US" noProof="0"/>
          </a:p>
        </p:txBody>
      </p:sp>
    </p:spTree>
    <p:extLst>
      <p:ext uri="{BB962C8B-B14F-4D97-AF65-F5344CB8AC3E}">
        <p14:creationId xmlns:p14="http://schemas.microsoft.com/office/powerpoint/2010/main" val="29971776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1"/>
            <a:ext cx="1785817" cy="2381089"/>
          </a:xfrm>
        </p:spPr>
        <p:txBody>
          <a:bodyPr rtlCol="0">
            <a:normAutofit/>
          </a:bodyPr>
          <a:lstStyle/>
          <a:p>
            <a:pPr lvl="0"/>
            <a:endParaRPr lang="en-US" noProof="0"/>
          </a:p>
        </p:txBody>
      </p:sp>
      <p:sp>
        <p:nvSpPr>
          <p:cNvPr id="4" name="Picture Placeholder 2"/>
          <p:cNvSpPr>
            <a:spLocks noGrp="1"/>
          </p:cNvSpPr>
          <p:nvPr>
            <p:ph type="pic" sz="quarter" idx="11"/>
          </p:nvPr>
        </p:nvSpPr>
        <p:spPr>
          <a:xfrm>
            <a:off x="1864473" y="-1"/>
            <a:ext cx="1785817" cy="2381089"/>
          </a:xfrm>
        </p:spPr>
        <p:txBody>
          <a:bodyPr rtlCol="0">
            <a:normAutofit/>
          </a:bodyPr>
          <a:lstStyle/>
          <a:p>
            <a:pPr lvl="0"/>
            <a:endParaRPr lang="en-US" noProof="0" dirty="0"/>
          </a:p>
        </p:txBody>
      </p:sp>
      <p:sp>
        <p:nvSpPr>
          <p:cNvPr id="5" name="Picture Placeholder 2"/>
          <p:cNvSpPr>
            <a:spLocks noGrp="1"/>
          </p:cNvSpPr>
          <p:nvPr>
            <p:ph type="pic" sz="quarter" idx="12"/>
          </p:nvPr>
        </p:nvSpPr>
        <p:spPr>
          <a:xfrm>
            <a:off x="3707897" y="-1"/>
            <a:ext cx="1785817" cy="2381089"/>
          </a:xfrm>
        </p:spPr>
        <p:txBody>
          <a:bodyPr rtlCol="0">
            <a:normAutofit/>
          </a:bodyPr>
          <a:lstStyle/>
          <a:p>
            <a:pPr lvl="0"/>
            <a:endParaRPr lang="en-US" noProof="0"/>
          </a:p>
        </p:txBody>
      </p:sp>
      <p:sp>
        <p:nvSpPr>
          <p:cNvPr id="6" name="Picture Placeholder 2"/>
          <p:cNvSpPr>
            <a:spLocks noGrp="1"/>
          </p:cNvSpPr>
          <p:nvPr>
            <p:ph type="pic" sz="quarter" idx="13"/>
          </p:nvPr>
        </p:nvSpPr>
        <p:spPr>
          <a:xfrm>
            <a:off x="5551321" y="-1"/>
            <a:ext cx="1785817" cy="2381089"/>
          </a:xfrm>
        </p:spPr>
        <p:txBody>
          <a:bodyPr rtlCol="0">
            <a:normAutofit/>
          </a:bodyPr>
          <a:lstStyle/>
          <a:p>
            <a:pPr lvl="0"/>
            <a:endParaRPr lang="en-US" noProof="0"/>
          </a:p>
        </p:txBody>
      </p:sp>
      <p:sp>
        <p:nvSpPr>
          <p:cNvPr id="7" name="Picture Placeholder 2"/>
          <p:cNvSpPr>
            <a:spLocks noGrp="1"/>
          </p:cNvSpPr>
          <p:nvPr>
            <p:ph type="pic" sz="quarter" idx="14"/>
          </p:nvPr>
        </p:nvSpPr>
        <p:spPr>
          <a:xfrm>
            <a:off x="7358185" y="-1"/>
            <a:ext cx="1785817" cy="2381089"/>
          </a:xfrm>
        </p:spPr>
        <p:txBody>
          <a:bodyPr rtlCol="0">
            <a:normAutofit/>
          </a:bodyPr>
          <a:lstStyle/>
          <a:p>
            <a:pPr lvl="0"/>
            <a:endParaRPr lang="en-US" noProof="0" dirty="0"/>
          </a:p>
        </p:txBody>
      </p:sp>
    </p:spTree>
    <p:extLst>
      <p:ext uri="{BB962C8B-B14F-4D97-AF65-F5344CB8AC3E}">
        <p14:creationId xmlns:p14="http://schemas.microsoft.com/office/powerpoint/2010/main" val="4004443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7FA13-8595-4043-A268-7D6C6C83B3F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070DD00-8C2B-7E4D-9FEF-D2E8353FFC9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EA61D23-3731-2643-A5BE-F99BFB081AF0}"/>
              </a:ext>
            </a:extLst>
          </p:cNvPr>
          <p:cNvSpPr>
            <a:spLocks noGrp="1"/>
          </p:cNvSpPr>
          <p:nvPr>
            <p:ph type="dt" sz="half" idx="10"/>
          </p:nvPr>
        </p:nvSpPr>
        <p:spPr/>
        <p:txBody>
          <a:bodyPr/>
          <a:lstStyle/>
          <a:p>
            <a:fld id="{97D162C4-EDD9-4389-A98B-B87ECEA2A816}" type="datetimeFigureOut">
              <a:rPr lang="en-US" smtClean="0"/>
              <a:t>5/28/2018</a:t>
            </a:fld>
            <a:endParaRPr lang="en-US" dirty="0"/>
          </a:p>
        </p:txBody>
      </p:sp>
      <p:sp>
        <p:nvSpPr>
          <p:cNvPr id="5" name="Footer Placeholder 4">
            <a:extLst>
              <a:ext uri="{FF2B5EF4-FFF2-40B4-BE49-F238E27FC236}">
                <a16:creationId xmlns:a16="http://schemas.microsoft.com/office/drawing/2014/main" id="{B59497C5-3A5F-7E4E-8F46-3F15D33248CC}"/>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A79E6B05-54E0-6846-BF3B-62F19EFBE09B}"/>
              </a:ext>
            </a:extLst>
          </p:cNvPr>
          <p:cNvSpPr>
            <a:spLocks noGrp="1"/>
          </p:cNvSpPr>
          <p:nvPr>
            <p:ph type="sldNum" sz="quarter" idx="12"/>
          </p:nvPr>
        </p:nvSpPr>
        <p:spPr/>
        <p:txBody>
          <a:bodyPr/>
          <a:lstStyle/>
          <a:p>
            <a:fld id="{86CB4B4D-7CA3-9044-876B-883B54F8677D}" type="slidenum">
              <a:rPr lang="en-CA" smtClean="0"/>
              <a:t>‹#›</a:t>
            </a:fld>
            <a:endParaRPr lang="en-CA" dirty="0"/>
          </a:p>
        </p:txBody>
      </p:sp>
      <p:pic>
        <p:nvPicPr>
          <p:cNvPr id="7" name="Picture 6">
            <a:extLst>
              <a:ext uri="{FF2B5EF4-FFF2-40B4-BE49-F238E27FC236}">
                <a16:creationId xmlns:a16="http://schemas.microsoft.com/office/drawing/2014/main" id="{810F53A0-8269-634A-8D9E-47E627B92B42}"/>
              </a:ext>
            </a:extLst>
          </p:cNvPr>
          <p:cNvPicPr/>
          <p:nvPr userDrawn="1"/>
        </p:nvPicPr>
        <p:blipFill>
          <a:blip r:embed="rId2" cstate="print">
            <a:extLst>
              <a:ext uri="{28A0092B-C50C-407E-A947-70E740481C1C}">
                <a14:useLocalDpi xmlns:a14="http://schemas.microsoft.com/office/drawing/2010/main" val="0"/>
              </a:ext>
            </a:extLst>
          </a:blip>
          <a:stretch>
            <a:fillRect/>
          </a:stretch>
        </p:blipFill>
        <p:spPr>
          <a:xfrm>
            <a:off x="7380312" y="5955030"/>
            <a:ext cx="802640" cy="802640"/>
          </a:xfrm>
          <a:prstGeom prst="rect">
            <a:avLst/>
          </a:prstGeom>
        </p:spPr>
      </p:pic>
    </p:spTree>
    <p:extLst>
      <p:ext uri="{BB962C8B-B14F-4D97-AF65-F5344CB8AC3E}">
        <p14:creationId xmlns:p14="http://schemas.microsoft.com/office/powerpoint/2010/main" val="1482994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7EFBF-0578-BE4B-8A14-FA6379BD1D52}"/>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037B6AD-144C-E74E-93CA-094BAB029EC9}"/>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2519FAE-6A6A-4E44-8C3A-112C5FC35ACE}"/>
              </a:ext>
            </a:extLst>
          </p:cNvPr>
          <p:cNvSpPr>
            <a:spLocks noGrp="1"/>
          </p:cNvSpPr>
          <p:nvPr>
            <p:ph type="dt" sz="half" idx="10"/>
          </p:nvPr>
        </p:nvSpPr>
        <p:spPr/>
        <p:txBody>
          <a:bodyPr/>
          <a:lstStyle/>
          <a:p>
            <a:fld id="{3E5059C3-6A89-4494-99FF-5A4D6FFD50EB}" type="datetimeFigureOut">
              <a:rPr lang="en-US" smtClean="0"/>
              <a:t>5/28/2018</a:t>
            </a:fld>
            <a:endParaRPr lang="en-US" dirty="0"/>
          </a:p>
        </p:txBody>
      </p:sp>
      <p:sp>
        <p:nvSpPr>
          <p:cNvPr id="5" name="Footer Placeholder 4">
            <a:extLst>
              <a:ext uri="{FF2B5EF4-FFF2-40B4-BE49-F238E27FC236}">
                <a16:creationId xmlns:a16="http://schemas.microsoft.com/office/drawing/2014/main" id="{20A010C6-8B82-6744-A591-F76D06BE2999}"/>
              </a:ext>
            </a:extLst>
          </p:cNvPr>
          <p:cNvSpPr>
            <a:spLocks noGrp="1"/>
          </p:cNvSpPr>
          <p:nvPr>
            <p:ph type="ftr" sz="quarter" idx="11"/>
          </p:nvPr>
        </p:nvSpPr>
        <p:spPr/>
        <p:txBody>
          <a:bodyPr/>
          <a:lstStyle/>
          <a:p>
            <a:r>
              <a:rPr lang="en-US"/>
              <a:t>
              </a:t>
            </a:r>
            <a:endParaRPr lang="en-US" dirty="0"/>
          </a:p>
        </p:txBody>
      </p:sp>
      <p:sp>
        <p:nvSpPr>
          <p:cNvPr id="6" name="Slide Number Placeholder 5">
            <a:extLst>
              <a:ext uri="{FF2B5EF4-FFF2-40B4-BE49-F238E27FC236}">
                <a16:creationId xmlns:a16="http://schemas.microsoft.com/office/drawing/2014/main" id="{84BA5483-A290-0A4E-8C85-6B2F29A8F24D}"/>
              </a:ext>
            </a:extLst>
          </p:cNvPr>
          <p:cNvSpPr>
            <a:spLocks noGrp="1"/>
          </p:cNvSpPr>
          <p:nvPr>
            <p:ph type="sldNum" sz="quarter" idx="12"/>
          </p:nvPr>
        </p:nvSpPr>
        <p:spPr/>
        <p:txBody>
          <a:bodyPr/>
          <a:lstStyle/>
          <a:p>
            <a:fld id="{86CB4B4D-7CA3-9044-876B-883B54F8677D}" type="slidenum">
              <a:rPr lang="en-CA" smtClean="0"/>
              <a:t>‹#›</a:t>
            </a:fld>
            <a:endParaRPr lang="en-CA" dirty="0"/>
          </a:p>
        </p:txBody>
      </p:sp>
      <p:pic>
        <p:nvPicPr>
          <p:cNvPr id="7" name="Picture 6">
            <a:extLst>
              <a:ext uri="{FF2B5EF4-FFF2-40B4-BE49-F238E27FC236}">
                <a16:creationId xmlns:a16="http://schemas.microsoft.com/office/drawing/2014/main" id="{EFAA002B-D035-AF44-B5D9-7BA9C77DBB10}"/>
              </a:ext>
            </a:extLst>
          </p:cNvPr>
          <p:cNvPicPr/>
          <p:nvPr userDrawn="1"/>
        </p:nvPicPr>
        <p:blipFill>
          <a:blip r:embed="rId2" cstate="print">
            <a:extLst>
              <a:ext uri="{28A0092B-C50C-407E-A947-70E740481C1C}">
                <a14:useLocalDpi xmlns:a14="http://schemas.microsoft.com/office/drawing/2010/main" val="0"/>
              </a:ext>
            </a:extLst>
          </a:blip>
          <a:stretch>
            <a:fillRect/>
          </a:stretch>
        </p:blipFill>
        <p:spPr>
          <a:xfrm>
            <a:off x="7380312" y="5955030"/>
            <a:ext cx="802640" cy="802640"/>
          </a:xfrm>
          <a:prstGeom prst="rect">
            <a:avLst/>
          </a:prstGeom>
        </p:spPr>
      </p:pic>
    </p:spTree>
    <p:extLst>
      <p:ext uri="{BB962C8B-B14F-4D97-AF65-F5344CB8AC3E}">
        <p14:creationId xmlns:p14="http://schemas.microsoft.com/office/powerpoint/2010/main" val="3588107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3760A-4148-3748-B438-4D21BAA252D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AAB6CF9-83DB-0D4E-BF55-D18EAD6F2CDD}"/>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989DC09-FCB1-1748-96B2-3A9164D9F471}"/>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72CCCB2-16B9-B341-A9E7-117C272B2E49}"/>
              </a:ext>
            </a:extLst>
          </p:cNvPr>
          <p:cNvSpPr>
            <a:spLocks noGrp="1"/>
          </p:cNvSpPr>
          <p:nvPr>
            <p:ph type="dt" sz="half" idx="10"/>
          </p:nvPr>
        </p:nvSpPr>
        <p:spPr/>
        <p:txBody>
          <a:bodyPr/>
          <a:lstStyle/>
          <a:p>
            <a:fld id="{CA954B2F-12DE-47F5-8894-472B206D2E1E}" type="datetimeFigureOut">
              <a:rPr lang="en-US" smtClean="0"/>
              <a:t>5/28/2018</a:t>
            </a:fld>
            <a:endParaRPr lang="en-US" dirty="0"/>
          </a:p>
        </p:txBody>
      </p:sp>
      <p:sp>
        <p:nvSpPr>
          <p:cNvPr id="6" name="Footer Placeholder 5">
            <a:extLst>
              <a:ext uri="{FF2B5EF4-FFF2-40B4-BE49-F238E27FC236}">
                <a16:creationId xmlns:a16="http://schemas.microsoft.com/office/drawing/2014/main" id="{DF9BE9C4-E09B-CB49-9C43-B0D78B60E7C7}"/>
              </a:ext>
            </a:extLst>
          </p:cNvPr>
          <p:cNvSpPr>
            <a:spLocks noGrp="1"/>
          </p:cNvSpPr>
          <p:nvPr>
            <p:ph type="ftr" sz="quarter" idx="11"/>
          </p:nvPr>
        </p:nvSpPr>
        <p:spPr/>
        <p:txBody>
          <a:bodyPr/>
          <a:lstStyle/>
          <a:p>
            <a:r>
              <a:rPr lang="en-US"/>
              <a:t>
              </a:t>
            </a:r>
            <a:endParaRPr lang="en-US" dirty="0"/>
          </a:p>
        </p:txBody>
      </p:sp>
      <p:sp>
        <p:nvSpPr>
          <p:cNvPr id="7" name="Slide Number Placeholder 6">
            <a:extLst>
              <a:ext uri="{FF2B5EF4-FFF2-40B4-BE49-F238E27FC236}">
                <a16:creationId xmlns:a16="http://schemas.microsoft.com/office/drawing/2014/main" id="{816ED06D-F9A4-9548-991C-454FEEF163E1}"/>
              </a:ext>
            </a:extLst>
          </p:cNvPr>
          <p:cNvSpPr>
            <a:spLocks noGrp="1"/>
          </p:cNvSpPr>
          <p:nvPr>
            <p:ph type="sldNum" sz="quarter" idx="12"/>
          </p:nvPr>
        </p:nvSpPr>
        <p:spPr/>
        <p:txBody>
          <a:bodyPr/>
          <a:lstStyle/>
          <a:p>
            <a:fld id="{86CB4B4D-7CA3-9044-876B-883B54F8677D}" type="slidenum">
              <a:rPr lang="en-CA" smtClean="0"/>
              <a:t>‹#›</a:t>
            </a:fld>
            <a:endParaRPr lang="en-CA" dirty="0"/>
          </a:p>
        </p:txBody>
      </p:sp>
      <p:pic>
        <p:nvPicPr>
          <p:cNvPr id="8" name="Picture 7">
            <a:extLst>
              <a:ext uri="{FF2B5EF4-FFF2-40B4-BE49-F238E27FC236}">
                <a16:creationId xmlns:a16="http://schemas.microsoft.com/office/drawing/2014/main" id="{7BFDBA7C-8B4C-9D40-A76D-081075B52F2C}"/>
              </a:ext>
            </a:extLst>
          </p:cNvPr>
          <p:cNvPicPr/>
          <p:nvPr userDrawn="1"/>
        </p:nvPicPr>
        <p:blipFill>
          <a:blip r:embed="rId2" cstate="print">
            <a:extLst>
              <a:ext uri="{28A0092B-C50C-407E-A947-70E740481C1C}">
                <a14:useLocalDpi xmlns:a14="http://schemas.microsoft.com/office/drawing/2010/main" val="0"/>
              </a:ext>
            </a:extLst>
          </a:blip>
          <a:stretch>
            <a:fillRect/>
          </a:stretch>
        </p:blipFill>
        <p:spPr>
          <a:xfrm>
            <a:off x="7380312" y="5955030"/>
            <a:ext cx="802640" cy="802640"/>
          </a:xfrm>
          <a:prstGeom prst="rect">
            <a:avLst/>
          </a:prstGeom>
        </p:spPr>
      </p:pic>
    </p:spTree>
    <p:extLst>
      <p:ext uri="{BB962C8B-B14F-4D97-AF65-F5344CB8AC3E}">
        <p14:creationId xmlns:p14="http://schemas.microsoft.com/office/powerpoint/2010/main" val="2258451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84827-AA5F-3A46-9CFA-C0CCAD389BF8}"/>
              </a:ext>
            </a:extLst>
          </p:cNvPr>
          <p:cNvSpPr>
            <a:spLocks noGrp="1"/>
          </p:cNvSpPr>
          <p:nvPr>
            <p:ph type="title"/>
          </p:nvPr>
        </p:nvSpPr>
        <p:spPr>
          <a:xfrm>
            <a:off x="629841" y="365126"/>
            <a:ext cx="78867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3F11A8B-D4C1-F942-9394-5C21DED9D1ED}"/>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A8E24509-0BDF-7145-B9A1-C1BE746EC672}"/>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2944DEA-3157-EB44-9C05-D3305287008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FF130918-7FFE-4A4E-B1EC-4AAF8C8C03B3}"/>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2E54BFF-2EE7-4D44-958C-32158EE4343D}"/>
              </a:ext>
            </a:extLst>
          </p:cNvPr>
          <p:cNvSpPr>
            <a:spLocks noGrp="1"/>
          </p:cNvSpPr>
          <p:nvPr>
            <p:ph type="dt" sz="half" idx="10"/>
          </p:nvPr>
        </p:nvSpPr>
        <p:spPr/>
        <p:txBody>
          <a:bodyPr/>
          <a:lstStyle/>
          <a:p>
            <a:fld id="{3F30E46F-7819-4ACF-B48B-48222C2ACC88}" type="datetimeFigureOut">
              <a:rPr lang="en-US" smtClean="0"/>
              <a:t>5/28/2018</a:t>
            </a:fld>
            <a:endParaRPr lang="en-US" dirty="0"/>
          </a:p>
        </p:txBody>
      </p:sp>
      <p:sp>
        <p:nvSpPr>
          <p:cNvPr id="8" name="Footer Placeholder 7">
            <a:extLst>
              <a:ext uri="{FF2B5EF4-FFF2-40B4-BE49-F238E27FC236}">
                <a16:creationId xmlns:a16="http://schemas.microsoft.com/office/drawing/2014/main" id="{5F715E77-D83D-844F-A2D0-B4F9DA6B5E00}"/>
              </a:ext>
            </a:extLst>
          </p:cNvPr>
          <p:cNvSpPr>
            <a:spLocks noGrp="1"/>
          </p:cNvSpPr>
          <p:nvPr>
            <p:ph type="ftr" sz="quarter" idx="11"/>
          </p:nvPr>
        </p:nvSpPr>
        <p:spPr/>
        <p:txBody>
          <a:bodyPr/>
          <a:lstStyle/>
          <a:p>
            <a:r>
              <a:rPr lang="en-US"/>
              <a:t>
              </a:t>
            </a:r>
            <a:endParaRPr lang="en-US" dirty="0"/>
          </a:p>
        </p:txBody>
      </p:sp>
      <p:sp>
        <p:nvSpPr>
          <p:cNvPr id="9" name="Slide Number Placeholder 8">
            <a:extLst>
              <a:ext uri="{FF2B5EF4-FFF2-40B4-BE49-F238E27FC236}">
                <a16:creationId xmlns:a16="http://schemas.microsoft.com/office/drawing/2014/main" id="{2BE3FBF6-64F2-FB4A-A56C-6E3D73C5E12A}"/>
              </a:ext>
            </a:extLst>
          </p:cNvPr>
          <p:cNvSpPr>
            <a:spLocks noGrp="1"/>
          </p:cNvSpPr>
          <p:nvPr>
            <p:ph type="sldNum" sz="quarter" idx="12"/>
          </p:nvPr>
        </p:nvSpPr>
        <p:spPr/>
        <p:txBody>
          <a:bodyPr/>
          <a:lstStyle/>
          <a:p>
            <a:fld id="{86CB4B4D-7CA3-9044-876B-883B54F8677D}" type="slidenum">
              <a:rPr lang="en-CA" smtClean="0"/>
              <a:t>‹#›</a:t>
            </a:fld>
            <a:endParaRPr lang="en-CA" dirty="0"/>
          </a:p>
        </p:txBody>
      </p:sp>
      <p:pic>
        <p:nvPicPr>
          <p:cNvPr id="10" name="Picture 9">
            <a:extLst>
              <a:ext uri="{FF2B5EF4-FFF2-40B4-BE49-F238E27FC236}">
                <a16:creationId xmlns:a16="http://schemas.microsoft.com/office/drawing/2014/main" id="{35E4FA6A-14AF-3343-AAB8-59C9669972BB}"/>
              </a:ext>
            </a:extLst>
          </p:cNvPr>
          <p:cNvPicPr/>
          <p:nvPr userDrawn="1"/>
        </p:nvPicPr>
        <p:blipFill>
          <a:blip r:embed="rId2" cstate="print">
            <a:extLst>
              <a:ext uri="{28A0092B-C50C-407E-A947-70E740481C1C}">
                <a14:useLocalDpi xmlns:a14="http://schemas.microsoft.com/office/drawing/2010/main" val="0"/>
              </a:ext>
            </a:extLst>
          </a:blip>
          <a:stretch>
            <a:fillRect/>
          </a:stretch>
        </p:blipFill>
        <p:spPr>
          <a:xfrm>
            <a:off x="7380312" y="5955030"/>
            <a:ext cx="802640" cy="802640"/>
          </a:xfrm>
          <a:prstGeom prst="rect">
            <a:avLst/>
          </a:prstGeom>
        </p:spPr>
      </p:pic>
    </p:spTree>
    <p:extLst>
      <p:ext uri="{BB962C8B-B14F-4D97-AF65-F5344CB8AC3E}">
        <p14:creationId xmlns:p14="http://schemas.microsoft.com/office/powerpoint/2010/main" val="2370094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B87D9-6F67-0445-B644-8F6F9228EED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E78E713-C3A3-4C41-9882-8C39C7F49424}"/>
              </a:ext>
            </a:extLst>
          </p:cNvPr>
          <p:cNvSpPr>
            <a:spLocks noGrp="1"/>
          </p:cNvSpPr>
          <p:nvPr>
            <p:ph type="dt" sz="half" idx="10"/>
          </p:nvPr>
        </p:nvSpPr>
        <p:spPr/>
        <p:txBody>
          <a:bodyPr/>
          <a:lstStyle/>
          <a:p>
            <a:fld id="{1FAF3416-4057-4DAA-829D-4CA07428D088}" type="datetimeFigureOut">
              <a:rPr lang="en-US" smtClean="0"/>
              <a:t>5/28/2018</a:t>
            </a:fld>
            <a:endParaRPr lang="en-US" dirty="0"/>
          </a:p>
        </p:txBody>
      </p:sp>
      <p:sp>
        <p:nvSpPr>
          <p:cNvPr id="4" name="Footer Placeholder 3">
            <a:extLst>
              <a:ext uri="{FF2B5EF4-FFF2-40B4-BE49-F238E27FC236}">
                <a16:creationId xmlns:a16="http://schemas.microsoft.com/office/drawing/2014/main" id="{4606C615-68B1-5543-A636-AF82AD21D1B2}"/>
              </a:ext>
            </a:extLst>
          </p:cNvPr>
          <p:cNvSpPr>
            <a:spLocks noGrp="1"/>
          </p:cNvSpPr>
          <p:nvPr>
            <p:ph type="ftr" sz="quarter" idx="11"/>
          </p:nvPr>
        </p:nvSpPr>
        <p:spPr/>
        <p:txBody>
          <a:bodyPr/>
          <a:lstStyle/>
          <a:p>
            <a:r>
              <a:rPr lang="en-US"/>
              <a:t>
              </a:t>
            </a:r>
            <a:endParaRPr lang="en-US" dirty="0"/>
          </a:p>
        </p:txBody>
      </p:sp>
      <p:sp>
        <p:nvSpPr>
          <p:cNvPr id="5" name="Slide Number Placeholder 4">
            <a:extLst>
              <a:ext uri="{FF2B5EF4-FFF2-40B4-BE49-F238E27FC236}">
                <a16:creationId xmlns:a16="http://schemas.microsoft.com/office/drawing/2014/main" id="{5F9AEDEC-F1A1-C641-AF60-78B7C7896A3B}"/>
              </a:ext>
            </a:extLst>
          </p:cNvPr>
          <p:cNvSpPr>
            <a:spLocks noGrp="1"/>
          </p:cNvSpPr>
          <p:nvPr>
            <p:ph type="sldNum" sz="quarter" idx="12"/>
          </p:nvPr>
        </p:nvSpPr>
        <p:spPr/>
        <p:txBody>
          <a:bodyPr/>
          <a:lstStyle/>
          <a:p>
            <a:fld id="{86CB4B4D-7CA3-9044-876B-883B54F8677D}" type="slidenum">
              <a:rPr lang="en-CA" smtClean="0"/>
              <a:t>‹#›</a:t>
            </a:fld>
            <a:endParaRPr lang="en-CA" dirty="0"/>
          </a:p>
        </p:txBody>
      </p:sp>
      <p:pic>
        <p:nvPicPr>
          <p:cNvPr id="6" name="Picture 5">
            <a:extLst>
              <a:ext uri="{FF2B5EF4-FFF2-40B4-BE49-F238E27FC236}">
                <a16:creationId xmlns:a16="http://schemas.microsoft.com/office/drawing/2014/main" id="{74B1B56A-A87C-5D49-B5D6-2EA60894AFDE}"/>
              </a:ext>
            </a:extLst>
          </p:cNvPr>
          <p:cNvPicPr/>
          <p:nvPr userDrawn="1"/>
        </p:nvPicPr>
        <p:blipFill>
          <a:blip r:embed="rId2" cstate="print">
            <a:extLst>
              <a:ext uri="{28A0092B-C50C-407E-A947-70E740481C1C}">
                <a14:useLocalDpi xmlns:a14="http://schemas.microsoft.com/office/drawing/2010/main" val="0"/>
              </a:ext>
            </a:extLst>
          </a:blip>
          <a:stretch>
            <a:fillRect/>
          </a:stretch>
        </p:blipFill>
        <p:spPr>
          <a:xfrm>
            <a:off x="7380312" y="5955030"/>
            <a:ext cx="802640" cy="802640"/>
          </a:xfrm>
          <a:prstGeom prst="rect">
            <a:avLst/>
          </a:prstGeom>
        </p:spPr>
      </p:pic>
    </p:spTree>
    <p:extLst>
      <p:ext uri="{BB962C8B-B14F-4D97-AF65-F5344CB8AC3E}">
        <p14:creationId xmlns:p14="http://schemas.microsoft.com/office/powerpoint/2010/main" val="4177230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F97337-274B-4D45-B433-8B11AF2EDB82}"/>
              </a:ext>
            </a:extLst>
          </p:cNvPr>
          <p:cNvSpPr>
            <a:spLocks noGrp="1"/>
          </p:cNvSpPr>
          <p:nvPr>
            <p:ph type="dt" sz="half" idx="10"/>
          </p:nvPr>
        </p:nvSpPr>
        <p:spPr/>
        <p:txBody>
          <a:bodyPr/>
          <a:lstStyle/>
          <a:p>
            <a:fld id="{921D9284-D300-4297-87F7-E791DCC15DB1}" type="datetimeFigureOut">
              <a:rPr lang="en-US" smtClean="0"/>
              <a:t>5/28/2018</a:t>
            </a:fld>
            <a:endParaRPr lang="en-US" dirty="0"/>
          </a:p>
        </p:txBody>
      </p:sp>
      <p:sp>
        <p:nvSpPr>
          <p:cNvPr id="3" name="Footer Placeholder 2">
            <a:extLst>
              <a:ext uri="{FF2B5EF4-FFF2-40B4-BE49-F238E27FC236}">
                <a16:creationId xmlns:a16="http://schemas.microsoft.com/office/drawing/2014/main" id="{22E51CA4-30D7-C54A-ACC9-B88A0C2A76B2}"/>
              </a:ext>
            </a:extLst>
          </p:cNvPr>
          <p:cNvSpPr>
            <a:spLocks noGrp="1"/>
          </p:cNvSpPr>
          <p:nvPr>
            <p:ph type="ftr" sz="quarter" idx="11"/>
          </p:nvPr>
        </p:nvSpPr>
        <p:spPr/>
        <p:txBody>
          <a:bodyPr/>
          <a:lstStyle/>
          <a:p>
            <a:r>
              <a:rPr lang="en-US"/>
              <a:t>
              </a:t>
            </a:r>
            <a:endParaRPr lang="en-US" dirty="0"/>
          </a:p>
        </p:txBody>
      </p:sp>
      <p:sp>
        <p:nvSpPr>
          <p:cNvPr id="4" name="Slide Number Placeholder 3">
            <a:extLst>
              <a:ext uri="{FF2B5EF4-FFF2-40B4-BE49-F238E27FC236}">
                <a16:creationId xmlns:a16="http://schemas.microsoft.com/office/drawing/2014/main" id="{1804B158-50E0-6441-9A20-BA61C2E4DB53}"/>
              </a:ext>
            </a:extLst>
          </p:cNvPr>
          <p:cNvSpPr>
            <a:spLocks noGrp="1"/>
          </p:cNvSpPr>
          <p:nvPr>
            <p:ph type="sldNum" sz="quarter" idx="12"/>
          </p:nvPr>
        </p:nvSpPr>
        <p:spPr/>
        <p:txBody>
          <a:bodyPr/>
          <a:lstStyle/>
          <a:p>
            <a:fld id="{86CB4B4D-7CA3-9044-876B-883B54F8677D}" type="slidenum">
              <a:rPr lang="en-CA" smtClean="0"/>
              <a:t>‹#›</a:t>
            </a:fld>
            <a:endParaRPr lang="en-CA" dirty="0"/>
          </a:p>
        </p:txBody>
      </p:sp>
      <p:pic>
        <p:nvPicPr>
          <p:cNvPr id="5" name="Picture 4">
            <a:extLst>
              <a:ext uri="{FF2B5EF4-FFF2-40B4-BE49-F238E27FC236}">
                <a16:creationId xmlns:a16="http://schemas.microsoft.com/office/drawing/2014/main" id="{50F1DCD8-0A5D-EC49-84B4-ADB926DCDBE0}"/>
              </a:ext>
            </a:extLst>
          </p:cNvPr>
          <p:cNvPicPr/>
          <p:nvPr userDrawn="1"/>
        </p:nvPicPr>
        <p:blipFill>
          <a:blip r:embed="rId2" cstate="print">
            <a:extLst>
              <a:ext uri="{28A0092B-C50C-407E-A947-70E740481C1C}">
                <a14:useLocalDpi xmlns:a14="http://schemas.microsoft.com/office/drawing/2010/main" val="0"/>
              </a:ext>
            </a:extLst>
          </a:blip>
          <a:stretch>
            <a:fillRect/>
          </a:stretch>
        </p:blipFill>
        <p:spPr>
          <a:xfrm>
            <a:off x="7380312" y="5955030"/>
            <a:ext cx="802640" cy="802640"/>
          </a:xfrm>
          <a:prstGeom prst="rect">
            <a:avLst/>
          </a:prstGeom>
        </p:spPr>
      </p:pic>
    </p:spTree>
    <p:extLst>
      <p:ext uri="{BB962C8B-B14F-4D97-AF65-F5344CB8AC3E}">
        <p14:creationId xmlns:p14="http://schemas.microsoft.com/office/powerpoint/2010/main" val="728892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C3C0C-1CEF-CF4B-881C-3C43FD345D56}"/>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94E1576-D17F-C848-BD79-C05E8FE1C7E1}"/>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BA3D30A-DFB3-7C40-8A10-FECFBE0B925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4E6AA364-EFDD-8C4D-987A-F0FE5D6B9769}"/>
              </a:ext>
            </a:extLst>
          </p:cNvPr>
          <p:cNvSpPr>
            <a:spLocks noGrp="1"/>
          </p:cNvSpPr>
          <p:nvPr>
            <p:ph type="dt" sz="half" idx="10"/>
          </p:nvPr>
        </p:nvSpPr>
        <p:spPr/>
        <p:txBody>
          <a:bodyPr/>
          <a:lstStyle/>
          <a:p>
            <a:fld id="{37D525BB-DA17-4BA0-B3C8-3AC3ABC827E6}" type="datetimeFigureOut">
              <a:rPr lang="en-US" smtClean="0"/>
              <a:t>5/28/2018</a:t>
            </a:fld>
            <a:endParaRPr lang="en-US" dirty="0"/>
          </a:p>
        </p:txBody>
      </p:sp>
      <p:sp>
        <p:nvSpPr>
          <p:cNvPr id="6" name="Footer Placeholder 5">
            <a:extLst>
              <a:ext uri="{FF2B5EF4-FFF2-40B4-BE49-F238E27FC236}">
                <a16:creationId xmlns:a16="http://schemas.microsoft.com/office/drawing/2014/main" id="{4D3F4497-4526-DD4D-9344-BFC54B8B3D11}"/>
              </a:ext>
            </a:extLst>
          </p:cNvPr>
          <p:cNvSpPr>
            <a:spLocks noGrp="1"/>
          </p:cNvSpPr>
          <p:nvPr>
            <p:ph type="ftr" sz="quarter" idx="11"/>
          </p:nvPr>
        </p:nvSpPr>
        <p:spPr/>
        <p:txBody>
          <a:bodyPr/>
          <a:lstStyle/>
          <a:p>
            <a:r>
              <a:rPr lang="en-US"/>
              <a:t>
              </a:t>
            </a:r>
            <a:endParaRPr lang="en-US" dirty="0"/>
          </a:p>
        </p:txBody>
      </p:sp>
      <p:sp>
        <p:nvSpPr>
          <p:cNvPr id="7" name="Slide Number Placeholder 6">
            <a:extLst>
              <a:ext uri="{FF2B5EF4-FFF2-40B4-BE49-F238E27FC236}">
                <a16:creationId xmlns:a16="http://schemas.microsoft.com/office/drawing/2014/main" id="{DB8C8F1E-5952-6F45-B170-3D16F989434D}"/>
              </a:ext>
            </a:extLst>
          </p:cNvPr>
          <p:cNvSpPr>
            <a:spLocks noGrp="1"/>
          </p:cNvSpPr>
          <p:nvPr>
            <p:ph type="sldNum" sz="quarter" idx="12"/>
          </p:nvPr>
        </p:nvSpPr>
        <p:spPr/>
        <p:txBody>
          <a:bodyPr/>
          <a:lstStyle/>
          <a:p>
            <a:fld id="{86CB4B4D-7CA3-9044-876B-883B54F8677D}" type="slidenum">
              <a:rPr lang="en-CA" smtClean="0"/>
              <a:t>‹#›</a:t>
            </a:fld>
            <a:endParaRPr lang="en-CA" dirty="0"/>
          </a:p>
        </p:txBody>
      </p:sp>
      <p:pic>
        <p:nvPicPr>
          <p:cNvPr id="8" name="Picture 7">
            <a:extLst>
              <a:ext uri="{FF2B5EF4-FFF2-40B4-BE49-F238E27FC236}">
                <a16:creationId xmlns:a16="http://schemas.microsoft.com/office/drawing/2014/main" id="{A69D3606-0836-0345-82C3-6F4B2C4057AF}"/>
              </a:ext>
            </a:extLst>
          </p:cNvPr>
          <p:cNvPicPr/>
          <p:nvPr userDrawn="1"/>
        </p:nvPicPr>
        <p:blipFill>
          <a:blip r:embed="rId2" cstate="print">
            <a:extLst>
              <a:ext uri="{28A0092B-C50C-407E-A947-70E740481C1C}">
                <a14:useLocalDpi xmlns:a14="http://schemas.microsoft.com/office/drawing/2010/main" val="0"/>
              </a:ext>
            </a:extLst>
          </a:blip>
          <a:stretch>
            <a:fillRect/>
          </a:stretch>
        </p:blipFill>
        <p:spPr>
          <a:xfrm>
            <a:off x="7380312" y="5955030"/>
            <a:ext cx="802640" cy="802640"/>
          </a:xfrm>
          <a:prstGeom prst="rect">
            <a:avLst/>
          </a:prstGeom>
        </p:spPr>
      </p:pic>
    </p:spTree>
    <p:extLst>
      <p:ext uri="{BB962C8B-B14F-4D97-AF65-F5344CB8AC3E}">
        <p14:creationId xmlns:p14="http://schemas.microsoft.com/office/powerpoint/2010/main" val="3770897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24DE7-0C7D-A642-B42C-BA71A91A4482}"/>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3327D2D9-8766-D047-9808-F8AE9D94698C}"/>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GB"/>
          </a:p>
        </p:txBody>
      </p:sp>
      <p:sp>
        <p:nvSpPr>
          <p:cNvPr id="4" name="Text Placeholder 3">
            <a:extLst>
              <a:ext uri="{FF2B5EF4-FFF2-40B4-BE49-F238E27FC236}">
                <a16:creationId xmlns:a16="http://schemas.microsoft.com/office/drawing/2014/main" id="{D00FE7BB-8D64-7241-A22B-852020BF62D0}"/>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D1257811-36DE-5344-82EE-791D8D0396C3}"/>
              </a:ext>
            </a:extLst>
          </p:cNvPr>
          <p:cNvSpPr>
            <a:spLocks noGrp="1"/>
          </p:cNvSpPr>
          <p:nvPr>
            <p:ph type="dt" sz="half" idx="10"/>
          </p:nvPr>
        </p:nvSpPr>
        <p:spPr/>
        <p:txBody>
          <a:bodyPr/>
          <a:lstStyle/>
          <a:p>
            <a:fld id="{B16C4C9A-3960-41CF-A4E9-2A8FB932454B}" type="datetimeFigureOut">
              <a:rPr lang="en-US" smtClean="0"/>
              <a:t>5/28/2018</a:t>
            </a:fld>
            <a:endParaRPr lang="en-US" dirty="0"/>
          </a:p>
        </p:txBody>
      </p:sp>
      <p:sp>
        <p:nvSpPr>
          <p:cNvPr id="6" name="Footer Placeholder 5">
            <a:extLst>
              <a:ext uri="{FF2B5EF4-FFF2-40B4-BE49-F238E27FC236}">
                <a16:creationId xmlns:a16="http://schemas.microsoft.com/office/drawing/2014/main" id="{26194565-2807-7843-8635-0746516981B3}"/>
              </a:ext>
            </a:extLst>
          </p:cNvPr>
          <p:cNvSpPr>
            <a:spLocks noGrp="1"/>
          </p:cNvSpPr>
          <p:nvPr>
            <p:ph type="ftr" sz="quarter" idx="11"/>
          </p:nvPr>
        </p:nvSpPr>
        <p:spPr/>
        <p:txBody>
          <a:bodyPr/>
          <a:lstStyle/>
          <a:p>
            <a:r>
              <a:rPr lang="en-US"/>
              <a:t>
              </a:t>
            </a:r>
            <a:endParaRPr lang="en-US" dirty="0"/>
          </a:p>
        </p:txBody>
      </p:sp>
      <p:sp>
        <p:nvSpPr>
          <p:cNvPr id="7" name="Slide Number Placeholder 6">
            <a:extLst>
              <a:ext uri="{FF2B5EF4-FFF2-40B4-BE49-F238E27FC236}">
                <a16:creationId xmlns:a16="http://schemas.microsoft.com/office/drawing/2014/main" id="{610E79E9-5BF3-0F4D-A893-8C6E6163342C}"/>
              </a:ext>
            </a:extLst>
          </p:cNvPr>
          <p:cNvSpPr>
            <a:spLocks noGrp="1"/>
          </p:cNvSpPr>
          <p:nvPr>
            <p:ph type="sldNum" sz="quarter" idx="12"/>
          </p:nvPr>
        </p:nvSpPr>
        <p:spPr/>
        <p:txBody>
          <a:bodyPr/>
          <a:lstStyle/>
          <a:p>
            <a:fld id="{86CB4B4D-7CA3-9044-876B-883B54F8677D}" type="slidenum">
              <a:rPr lang="en-CA" smtClean="0"/>
              <a:t>‹#›</a:t>
            </a:fld>
            <a:endParaRPr lang="en-CA" dirty="0"/>
          </a:p>
        </p:txBody>
      </p:sp>
      <p:pic>
        <p:nvPicPr>
          <p:cNvPr id="8" name="Picture 7">
            <a:extLst>
              <a:ext uri="{FF2B5EF4-FFF2-40B4-BE49-F238E27FC236}">
                <a16:creationId xmlns:a16="http://schemas.microsoft.com/office/drawing/2014/main" id="{8ED8313F-2136-AA41-8646-141278122793}"/>
              </a:ext>
            </a:extLst>
          </p:cNvPr>
          <p:cNvPicPr/>
          <p:nvPr userDrawn="1"/>
        </p:nvPicPr>
        <p:blipFill>
          <a:blip r:embed="rId2" cstate="print">
            <a:extLst>
              <a:ext uri="{28A0092B-C50C-407E-A947-70E740481C1C}">
                <a14:useLocalDpi xmlns:a14="http://schemas.microsoft.com/office/drawing/2010/main" val="0"/>
              </a:ext>
            </a:extLst>
          </a:blip>
          <a:stretch>
            <a:fillRect/>
          </a:stretch>
        </p:blipFill>
        <p:spPr>
          <a:xfrm>
            <a:off x="7380312" y="5955030"/>
            <a:ext cx="802640" cy="802640"/>
          </a:xfrm>
          <a:prstGeom prst="rect">
            <a:avLst/>
          </a:prstGeom>
        </p:spPr>
      </p:pic>
    </p:spTree>
    <p:extLst>
      <p:ext uri="{BB962C8B-B14F-4D97-AF65-F5344CB8AC3E}">
        <p14:creationId xmlns:p14="http://schemas.microsoft.com/office/powerpoint/2010/main" val="1455553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E3BFC5-0441-ED49-BA03-1BA036BDE9C1}"/>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7AC5626-005D-FC4C-88AA-83C781F72A81}"/>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04E50AA-191A-F443-BEA9-8D2FBF92A17C}"/>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CBC1C18-307B-4F68-A007-B5B542270E8D}" type="datetimeFigureOut">
              <a:rPr lang="en-US" smtClean="0"/>
              <a:pPr/>
              <a:t>5/28/2018</a:t>
            </a:fld>
            <a:endParaRPr lang="en-US" dirty="0"/>
          </a:p>
        </p:txBody>
      </p:sp>
      <p:sp>
        <p:nvSpPr>
          <p:cNvPr id="5" name="Footer Placeholder 4">
            <a:extLst>
              <a:ext uri="{FF2B5EF4-FFF2-40B4-BE49-F238E27FC236}">
                <a16:creationId xmlns:a16="http://schemas.microsoft.com/office/drawing/2014/main" id="{AC6B9072-B938-8F45-8285-6EE17D370726}"/>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
              </a:t>
            </a:r>
            <a:endParaRPr lang="en-US" dirty="0"/>
          </a:p>
        </p:txBody>
      </p:sp>
      <p:sp>
        <p:nvSpPr>
          <p:cNvPr id="6" name="Slide Number Placeholder 5">
            <a:extLst>
              <a:ext uri="{FF2B5EF4-FFF2-40B4-BE49-F238E27FC236}">
                <a16:creationId xmlns:a16="http://schemas.microsoft.com/office/drawing/2014/main" id="{9576E482-A5D3-3A4D-A52F-6A5FED9C0A60}"/>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3127FE9-677B-4F73-A42D-21159F29115C}" type="slidenum">
              <a:rPr lang="en-CA" smtClean="0"/>
              <a:t>‹#›</a:t>
            </a:fld>
            <a:endParaRPr lang="en-CA" dirty="0"/>
          </a:p>
        </p:txBody>
      </p:sp>
      <p:pic>
        <p:nvPicPr>
          <p:cNvPr id="7" name="Picture 6">
            <a:extLst>
              <a:ext uri="{FF2B5EF4-FFF2-40B4-BE49-F238E27FC236}">
                <a16:creationId xmlns:a16="http://schemas.microsoft.com/office/drawing/2014/main" id="{FEB77BB8-E6E1-B744-A6B6-F49D20334E21}"/>
              </a:ext>
            </a:extLst>
          </p:cNvPr>
          <p:cNvPicPr/>
          <p:nvPr userDrawn="1"/>
        </p:nvPicPr>
        <p:blipFill>
          <a:blip r:embed="rId18" cstate="print">
            <a:extLst>
              <a:ext uri="{28A0092B-C50C-407E-A947-70E740481C1C}">
                <a14:useLocalDpi xmlns:a14="http://schemas.microsoft.com/office/drawing/2010/main" val="0"/>
              </a:ext>
            </a:extLst>
          </a:blip>
          <a:stretch>
            <a:fillRect/>
          </a:stretch>
        </p:blipFill>
        <p:spPr>
          <a:xfrm>
            <a:off x="7380312" y="5955030"/>
            <a:ext cx="802640" cy="802640"/>
          </a:xfrm>
          <a:prstGeom prst="rect">
            <a:avLst/>
          </a:prstGeom>
        </p:spPr>
      </p:pic>
    </p:spTree>
    <p:extLst>
      <p:ext uri="{BB962C8B-B14F-4D97-AF65-F5344CB8AC3E}">
        <p14:creationId xmlns:p14="http://schemas.microsoft.com/office/powerpoint/2010/main" val="3676859910"/>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673" r:id="rId14"/>
    <p:sldLayoutId id="2147483674" r:id="rId15"/>
    <p:sldLayoutId id="2147483675"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s://www.absoluteperfectionmedia.com/unsend-gmail/" TargetMode="External"/><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hyperlink" Target="https://www.emailmonday.com/mobile-email-usage-statistics"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4.jpeg"/></Relationships>
</file>

<file path=ppt/slides/_rels/slide2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28.jpe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mailto:marden.paul@utoronto.ca"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hyperlink" Target="http://office.utoronto.ca/" TargetMode="Externa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20857" y="219411"/>
            <a:ext cx="3353605" cy="3353605"/>
          </a:xfrm>
          <a:prstGeom prst="rect">
            <a:avLst/>
          </a:prstGeom>
        </p:spPr>
      </p:pic>
      <p:sp>
        <p:nvSpPr>
          <p:cNvPr id="2" name="Title 1"/>
          <p:cNvSpPr>
            <a:spLocks noGrp="1"/>
          </p:cNvSpPr>
          <p:nvPr>
            <p:ph type="ctrTitle"/>
          </p:nvPr>
        </p:nvSpPr>
        <p:spPr>
          <a:xfrm>
            <a:off x="539552" y="3284984"/>
            <a:ext cx="7846640" cy="1902073"/>
          </a:xfrm>
        </p:spPr>
        <p:txBody>
          <a:bodyPr>
            <a:normAutofit fontScale="90000"/>
          </a:bodyPr>
          <a:lstStyle/>
          <a:p>
            <a:r>
              <a:rPr lang="en-CA" i="1" cap="small" dirty="0"/>
              <a:t>Exiting your Comfort Zone:</a:t>
            </a:r>
            <a:br>
              <a:rPr lang="en-CA" i="1" cap="small" dirty="0"/>
            </a:br>
            <a:r>
              <a:rPr lang="en-CA" i="1" cap="small" dirty="0"/>
              <a:t>10 Office 365 Tips</a:t>
            </a:r>
            <a:br>
              <a:rPr lang="en-CA" i="1" cap="small" dirty="0"/>
            </a:br>
            <a:r>
              <a:rPr lang="en-CA" i="1" cap="small" dirty="0"/>
              <a:t>To Rock Your World </a:t>
            </a:r>
          </a:p>
        </p:txBody>
      </p:sp>
      <p:sp>
        <p:nvSpPr>
          <p:cNvPr id="3" name="Subtitle 2"/>
          <p:cNvSpPr>
            <a:spLocks noGrp="1"/>
          </p:cNvSpPr>
          <p:nvPr>
            <p:ph type="subTitle" idx="1"/>
          </p:nvPr>
        </p:nvSpPr>
        <p:spPr>
          <a:xfrm>
            <a:off x="611560" y="6021288"/>
            <a:ext cx="7992888" cy="599089"/>
          </a:xfrm>
        </p:spPr>
        <p:txBody>
          <a:bodyPr>
            <a:normAutofit/>
          </a:bodyPr>
          <a:lstStyle/>
          <a:p>
            <a:pPr algn="l"/>
            <a:r>
              <a:rPr lang="en-CA" b="1" dirty="0">
                <a:solidFill>
                  <a:schemeClr val="accent2">
                    <a:lumMod val="60000"/>
                    <a:lumOff val="40000"/>
                  </a:schemeClr>
                </a:solidFill>
              </a:rPr>
              <a:t>@</a:t>
            </a:r>
            <a:r>
              <a:rPr lang="en-CA" b="1" dirty="0" err="1">
                <a:solidFill>
                  <a:schemeClr val="accent2">
                    <a:lumMod val="60000"/>
                    <a:lumOff val="40000"/>
                  </a:schemeClr>
                </a:solidFill>
              </a:rPr>
              <a:t>Tech</a:t>
            </a:r>
            <a:r>
              <a:rPr lang="en-CA" b="1" dirty="0" err="1">
                <a:solidFill>
                  <a:schemeClr val="tx1">
                    <a:lumMod val="75000"/>
                    <a:lumOff val="25000"/>
                  </a:schemeClr>
                </a:solidFill>
              </a:rPr>
              <a:t>Know</a:t>
            </a:r>
            <a:r>
              <a:rPr lang="en-CA" b="1" dirty="0" err="1">
                <a:solidFill>
                  <a:schemeClr val="accent5">
                    <a:lumMod val="75000"/>
                    <a:lumOff val="25000"/>
                  </a:schemeClr>
                </a:solidFill>
              </a:rPr>
              <a:t>File</a:t>
            </a:r>
            <a:r>
              <a:rPr lang="en-CA" b="1" dirty="0"/>
              <a:t>  </a:t>
            </a:r>
            <a:r>
              <a:rPr lang="en-CA" b="1" dirty="0">
                <a:solidFill>
                  <a:schemeClr val="tx2">
                    <a:lumMod val="90000"/>
                    <a:lumOff val="10000"/>
                  </a:schemeClr>
                </a:solidFill>
              </a:rPr>
              <a:t>#TKF</a:t>
            </a:r>
            <a:r>
              <a:rPr lang="en-CA" b="1" dirty="0">
                <a:solidFill>
                  <a:schemeClr val="accent3">
                    <a:lumMod val="60000"/>
                    <a:lumOff val="40000"/>
                  </a:schemeClr>
                </a:solidFill>
              </a:rPr>
              <a:t>18		</a:t>
            </a:r>
            <a:r>
              <a:rPr lang="en-CA" b="1" i="1" dirty="0">
                <a:solidFill>
                  <a:schemeClr val="tx2">
                    <a:lumMod val="75000"/>
                    <a:lumOff val="25000"/>
                  </a:schemeClr>
                </a:solidFill>
              </a:rPr>
              <a:t>Marden Paul, ITS</a:t>
            </a:r>
          </a:p>
        </p:txBody>
      </p:sp>
    </p:spTree>
    <p:extLst>
      <p:ext uri="{BB962C8B-B14F-4D97-AF65-F5344CB8AC3E}">
        <p14:creationId xmlns:p14="http://schemas.microsoft.com/office/powerpoint/2010/main" val="1550561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a:stretch>
            <a:fillRect/>
          </a:stretch>
        </p:blipFill>
        <p:spPr/>
      </p:pic>
      <p:sp>
        <p:nvSpPr>
          <p:cNvPr id="19" name="Rectangle 18"/>
          <p:cNvSpPr/>
          <p:nvPr/>
        </p:nvSpPr>
        <p:spPr>
          <a:xfrm>
            <a:off x="4572001" y="0"/>
            <a:ext cx="4581525" cy="683327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8">
              <a:defRPr/>
            </a:pPr>
            <a:endParaRPr lang="en-US" sz="2400" dirty="0"/>
          </a:p>
        </p:txBody>
      </p:sp>
      <p:sp>
        <p:nvSpPr>
          <p:cNvPr id="17" name="Subtitle 2"/>
          <p:cNvSpPr txBox="1">
            <a:spLocks/>
          </p:cNvSpPr>
          <p:nvPr/>
        </p:nvSpPr>
        <p:spPr>
          <a:xfrm>
            <a:off x="5054598" y="3416635"/>
            <a:ext cx="3909889" cy="299561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42950" indent="-742950">
              <a:buFont typeface="+mj-lt"/>
              <a:buAutoNum type="arabicPeriod"/>
              <a:defRPr/>
            </a:pPr>
            <a:r>
              <a:rPr lang="en-US" sz="4400" b="1" dirty="0">
                <a:solidFill>
                  <a:schemeClr val="bg1"/>
                </a:solidFill>
              </a:rPr>
              <a:t>Undo Send</a:t>
            </a:r>
          </a:p>
          <a:p>
            <a:pPr marL="742950" indent="-742950">
              <a:buFont typeface="+mj-lt"/>
              <a:buAutoNum type="arabicPeriod"/>
              <a:defRPr/>
            </a:pPr>
            <a:r>
              <a:rPr lang="en-US" sz="4400" b="1" dirty="0">
                <a:solidFill>
                  <a:schemeClr val="bg1"/>
                </a:solidFill>
              </a:rPr>
              <a:t>Sweep</a:t>
            </a:r>
          </a:p>
          <a:p>
            <a:pPr marL="742950" indent="-742950">
              <a:buFont typeface="+mj-lt"/>
              <a:buAutoNum type="arabicPeriod"/>
              <a:defRPr/>
            </a:pPr>
            <a:r>
              <a:rPr lang="en-US" sz="4400" b="1" dirty="0">
                <a:solidFill>
                  <a:schemeClr val="bg1"/>
                </a:solidFill>
              </a:rPr>
              <a:t>Pinning</a:t>
            </a:r>
          </a:p>
          <a:p>
            <a:pPr marL="742950" indent="-742950">
              <a:buFont typeface="+mj-lt"/>
              <a:buAutoNum type="arabicPeriod"/>
              <a:defRPr/>
            </a:pPr>
            <a:r>
              <a:rPr lang="en-US" sz="4400" b="1" dirty="0">
                <a:solidFill>
                  <a:schemeClr val="bg1"/>
                </a:solidFill>
              </a:rPr>
              <a:t>Attachments</a:t>
            </a:r>
          </a:p>
        </p:txBody>
      </p:sp>
      <p:sp>
        <p:nvSpPr>
          <p:cNvPr id="3" name="TextBox 2"/>
          <p:cNvSpPr txBox="1"/>
          <p:nvPr/>
        </p:nvSpPr>
        <p:spPr>
          <a:xfrm>
            <a:off x="4976902" y="2780928"/>
            <a:ext cx="3849259" cy="461665"/>
          </a:xfrm>
          <a:prstGeom prst="rect">
            <a:avLst/>
          </a:prstGeom>
          <a:noFill/>
        </p:spPr>
        <p:txBody>
          <a:bodyPr wrap="none" rtlCol="0">
            <a:spAutoFit/>
          </a:bodyPr>
          <a:lstStyle/>
          <a:p>
            <a:r>
              <a:rPr lang="en-CA" sz="2400" b="1" spc="300" dirty="0">
                <a:solidFill>
                  <a:schemeClr val="bg1"/>
                </a:solidFill>
              </a:rPr>
              <a:t>OUTLOOK EXCITEMENT</a:t>
            </a:r>
          </a:p>
        </p:txBody>
      </p:sp>
      <p:sp>
        <p:nvSpPr>
          <p:cNvPr id="10" name="TextBox 9"/>
          <p:cNvSpPr txBox="1"/>
          <p:nvPr/>
        </p:nvSpPr>
        <p:spPr>
          <a:xfrm>
            <a:off x="323528" y="6237313"/>
            <a:ext cx="3749946" cy="276999"/>
          </a:xfrm>
          <a:prstGeom prst="rect">
            <a:avLst/>
          </a:prstGeom>
          <a:noFill/>
        </p:spPr>
        <p:txBody>
          <a:bodyPr wrap="square" rtlCol="0">
            <a:spAutoFit/>
          </a:bodyPr>
          <a:lstStyle/>
          <a:p>
            <a:r>
              <a:rPr lang="en-CA" sz="1200" dirty="0" err="1">
                <a:solidFill>
                  <a:schemeClr val="bg1"/>
                </a:solidFill>
              </a:rPr>
              <a:t>Bahen</a:t>
            </a:r>
            <a:r>
              <a:rPr lang="en-CA" sz="1200" dirty="0">
                <a:solidFill>
                  <a:schemeClr val="bg1"/>
                </a:solidFill>
              </a:rPr>
              <a:t> Centre, University of Toronto</a:t>
            </a:r>
          </a:p>
        </p:txBody>
      </p:sp>
    </p:spTree>
    <p:extLst>
      <p:ext uri="{BB962C8B-B14F-4D97-AF65-F5344CB8AC3E}">
        <p14:creationId xmlns:p14="http://schemas.microsoft.com/office/powerpoint/2010/main" val="350002786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DCA2E-A46D-B544-806D-7ED33A1CF622}"/>
              </a:ext>
            </a:extLst>
          </p:cNvPr>
          <p:cNvSpPr>
            <a:spLocks noGrp="1"/>
          </p:cNvSpPr>
          <p:nvPr>
            <p:ph type="title"/>
          </p:nvPr>
        </p:nvSpPr>
        <p:spPr/>
        <p:txBody>
          <a:bodyPr/>
          <a:lstStyle/>
          <a:p>
            <a:r>
              <a:rPr lang="en-GB" b="1" dirty="0"/>
              <a:t>Outlook Excitement</a:t>
            </a:r>
          </a:p>
        </p:txBody>
      </p:sp>
      <p:sp>
        <p:nvSpPr>
          <p:cNvPr id="3" name="Content Placeholder 2">
            <a:extLst>
              <a:ext uri="{FF2B5EF4-FFF2-40B4-BE49-F238E27FC236}">
                <a16:creationId xmlns:a16="http://schemas.microsoft.com/office/drawing/2014/main" id="{04E91244-FAD2-6B43-8064-595FBC8EFECE}"/>
              </a:ext>
            </a:extLst>
          </p:cNvPr>
          <p:cNvSpPr>
            <a:spLocks noGrp="1"/>
          </p:cNvSpPr>
          <p:nvPr>
            <p:ph sz="half" idx="1"/>
          </p:nvPr>
        </p:nvSpPr>
        <p:spPr/>
        <p:txBody>
          <a:bodyPr/>
          <a:lstStyle/>
          <a:p>
            <a:pPr marL="0" indent="0">
              <a:buNone/>
            </a:pPr>
            <a:r>
              <a:rPr lang="en-GB" sz="3200" dirty="0">
                <a:solidFill>
                  <a:srgbClr val="FF0000"/>
                </a:solidFill>
              </a:rPr>
              <a:t>#1 UNDO SEND</a:t>
            </a:r>
          </a:p>
          <a:p>
            <a:endParaRPr lang="en-GB" dirty="0"/>
          </a:p>
          <a:p>
            <a:pPr marL="0" indent="0">
              <a:buNone/>
            </a:pPr>
            <a:endParaRPr lang="en-GB" dirty="0"/>
          </a:p>
        </p:txBody>
      </p:sp>
      <p:sp>
        <p:nvSpPr>
          <p:cNvPr id="4" name="Content Placeholder 3">
            <a:extLst>
              <a:ext uri="{FF2B5EF4-FFF2-40B4-BE49-F238E27FC236}">
                <a16:creationId xmlns:a16="http://schemas.microsoft.com/office/drawing/2014/main" id="{A0676565-1A48-0F40-B7C0-DC6E292B6417}"/>
              </a:ext>
            </a:extLst>
          </p:cNvPr>
          <p:cNvSpPr>
            <a:spLocks noGrp="1"/>
          </p:cNvSpPr>
          <p:nvPr>
            <p:ph sz="half" idx="2"/>
          </p:nvPr>
        </p:nvSpPr>
        <p:spPr>
          <a:xfrm>
            <a:off x="4988733" y="1136403"/>
            <a:ext cx="3886200" cy="5040560"/>
          </a:xfrm>
        </p:spPr>
        <p:txBody>
          <a:bodyPr>
            <a:normAutofit/>
          </a:bodyPr>
          <a:lstStyle/>
          <a:p>
            <a:r>
              <a:rPr lang="en-GB" sz="2800" dirty="0"/>
              <a:t>Provides a window for up to 30 seconds before an e-mail is delivered</a:t>
            </a:r>
          </a:p>
          <a:p>
            <a:r>
              <a:rPr lang="en-GB" sz="2800" dirty="0"/>
              <a:t>Good for those…</a:t>
            </a:r>
          </a:p>
          <a:p>
            <a:pPr lvl="1"/>
            <a:r>
              <a:rPr lang="en-GB" sz="2400" dirty="0"/>
              <a:t>Oh no, reply all!!!</a:t>
            </a:r>
          </a:p>
          <a:p>
            <a:pPr lvl="1"/>
            <a:r>
              <a:rPr lang="en-GB" sz="2400" dirty="0"/>
              <a:t>Oh oh! Didn’t mean to say that</a:t>
            </a:r>
          </a:p>
          <a:p>
            <a:pPr lvl="1"/>
            <a:r>
              <a:rPr lang="en-GB" sz="2400" dirty="0"/>
              <a:t>Wrong person</a:t>
            </a:r>
          </a:p>
          <a:p>
            <a:r>
              <a:rPr lang="en-GB" sz="2800" dirty="0"/>
              <a:t>30 seconds is the max</a:t>
            </a:r>
          </a:p>
        </p:txBody>
      </p:sp>
      <p:pic>
        <p:nvPicPr>
          <p:cNvPr id="6" name="Picture 5">
            <a:extLst>
              <a:ext uri="{FF2B5EF4-FFF2-40B4-BE49-F238E27FC236}">
                <a16:creationId xmlns:a16="http://schemas.microsoft.com/office/drawing/2014/main" id="{BDB6E82B-4BEF-9946-8D05-61DF157D01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2642234"/>
            <a:ext cx="3672408" cy="2686940"/>
          </a:xfrm>
          <a:prstGeom prst="rect">
            <a:avLst/>
          </a:prstGeom>
        </p:spPr>
      </p:pic>
      <p:sp>
        <p:nvSpPr>
          <p:cNvPr id="7" name="Rectangle 6">
            <a:extLst>
              <a:ext uri="{FF2B5EF4-FFF2-40B4-BE49-F238E27FC236}">
                <a16:creationId xmlns:a16="http://schemas.microsoft.com/office/drawing/2014/main" id="{A4AB689B-5CBE-9B4B-A827-F29DE4166417}"/>
              </a:ext>
            </a:extLst>
          </p:cNvPr>
          <p:cNvSpPr/>
          <p:nvPr/>
        </p:nvSpPr>
        <p:spPr>
          <a:xfrm>
            <a:off x="1115616" y="5263041"/>
            <a:ext cx="2646040" cy="215444"/>
          </a:xfrm>
          <a:prstGeom prst="rect">
            <a:avLst/>
          </a:prstGeom>
        </p:spPr>
        <p:txBody>
          <a:bodyPr wrap="square">
            <a:spAutoFit/>
          </a:bodyPr>
          <a:lstStyle/>
          <a:p>
            <a:r>
              <a:rPr lang="en-GB" sz="800" dirty="0">
                <a:hlinkClick r:id="rId3"/>
              </a:rPr>
              <a:t>https://www.absoluteperfectionmedia.com/unsend-gmail/</a:t>
            </a:r>
            <a:r>
              <a:rPr lang="en-GB" sz="800" dirty="0"/>
              <a:t>  </a:t>
            </a:r>
          </a:p>
        </p:txBody>
      </p:sp>
    </p:spTree>
    <p:extLst>
      <p:ext uri="{BB962C8B-B14F-4D97-AF65-F5344CB8AC3E}">
        <p14:creationId xmlns:p14="http://schemas.microsoft.com/office/powerpoint/2010/main" val="223491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C133E-832C-EE45-A678-F9DA6F3E2D1C}"/>
              </a:ext>
            </a:extLst>
          </p:cNvPr>
          <p:cNvSpPr>
            <a:spLocks noGrp="1"/>
          </p:cNvSpPr>
          <p:nvPr>
            <p:ph type="title"/>
          </p:nvPr>
        </p:nvSpPr>
        <p:spPr/>
        <p:txBody>
          <a:bodyPr/>
          <a:lstStyle/>
          <a:p>
            <a:r>
              <a:rPr lang="en-GB" b="1" dirty="0"/>
              <a:t>Outlook Excitement!</a:t>
            </a:r>
          </a:p>
        </p:txBody>
      </p:sp>
      <p:sp>
        <p:nvSpPr>
          <p:cNvPr id="3" name="Content Placeholder 2">
            <a:extLst>
              <a:ext uri="{FF2B5EF4-FFF2-40B4-BE49-F238E27FC236}">
                <a16:creationId xmlns:a16="http://schemas.microsoft.com/office/drawing/2014/main" id="{6B445462-CE1A-1F4F-8262-8FB36065943A}"/>
              </a:ext>
            </a:extLst>
          </p:cNvPr>
          <p:cNvSpPr>
            <a:spLocks noGrp="1"/>
          </p:cNvSpPr>
          <p:nvPr>
            <p:ph sz="half" idx="1"/>
          </p:nvPr>
        </p:nvSpPr>
        <p:spPr>
          <a:xfrm>
            <a:off x="457200" y="1600201"/>
            <a:ext cx="4186808" cy="4637111"/>
          </a:xfrm>
        </p:spPr>
        <p:txBody>
          <a:bodyPr>
            <a:normAutofit/>
          </a:bodyPr>
          <a:lstStyle/>
          <a:p>
            <a:pPr marL="0" indent="0">
              <a:buNone/>
            </a:pPr>
            <a:r>
              <a:rPr lang="en-GB" sz="3200" dirty="0">
                <a:solidFill>
                  <a:srgbClr val="FF0000"/>
                </a:solidFill>
              </a:rPr>
              <a:t>#2 SWEEP</a:t>
            </a:r>
          </a:p>
        </p:txBody>
      </p:sp>
      <p:pic>
        <p:nvPicPr>
          <p:cNvPr id="6" name="Content Placeholder 5">
            <a:extLst>
              <a:ext uri="{FF2B5EF4-FFF2-40B4-BE49-F238E27FC236}">
                <a16:creationId xmlns:a16="http://schemas.microsoft.com/office/drawing/2014/main" id="{C27CC818-53D4-D445-BC34-5E31FCDBC2B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57201" y="2189582"/>
            <a:ext cx="4606476" cy="2018474"/>
          </a:xfrm>
        </p:spPr>
      </p:pic>
      <p:sp>
        <p:nvSpPr>
          <p:cNvPr id="7" name="Rectangle 6">
            <a:extLst>
              <a:ext uri="{FF2B5EF4-FFF2-40B4-BE49-F238E27FC236}">
                <a16:creationId xmlns:a16="http://schemas.microsoft.com/office/drawing/2014/main" id="{0128BC63-F2AA-C143-8ACA-858BB26C7442}"/>
              </a:ext>
            </a:extLst>
          </p:cNvPr>
          <p:cNvSpPr/>
          <p:nvPr/>
        </p:nvSpPr>
        <p:spPr>
          <a:xfrm>
            <a:off x="421297" y="4219669"/>
            <a:ext cx="3034680" cy="215444"/>
          </a:xfrm>
          <a:prstGeom prst="rect">
            <a:avLst/>
          </a:prstGeom>
        </p:spPr>
        <p:txBody>
          <a:bodyPr wrap="square">
            <a:spAutoFit/>
          </a:bodyPr>
          <a:lstStyle/>
          <a:p>
            <a:r>
              <a:rPr lang="en-GB" sz="800" dirty="0">
                <a:hlinkClick r:id="rId4"/>
              </a:rPr>
              <a:t>https://www.emailmonday.com/mobile-email-usage-statistics</a:t>
            </a:r>
            <a:r>
              <a:rPr lang="en-GB" sz="800" dirty="0"/>
              <a:t> </a:t>
            </a:r>
            <a:endParaRPr lang="en-GB" sz="1600" dirty="0">
              <a:solidFill>
                <a:srgbClr val="FF0000"/>
              </a:solidFill>
            </a:endParaRPr>
          </a:p>
        </p:txBody>
      </p:sp>
      <p:pic>
        <p:nvPicPr>
          <p:cNvPr id="9" name="Picture 8">
            <a:extLst>
              <a:ext uri="{FF2B5EF4-FFF2-40B4-BE49-F238E27FC236}">
                <a16:creationId xmlns:a16="http://schemas.microsoft.com/office/drawing/2014/main" id="{A2545094-FC46-1B42-BCDA-C92AD4734C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92080" y="4100334"/>
            <a:ext cx="2059633" cy="2059633"/>
          </a:xfrm>
          <a:prstGeom prst="rect">
            <a:avLst/>
          </a:prstGeom>
        </p:spPr>
      </p:pic>
      <p:sp>
        <p:nvSpPr>
          <p:cNvPr id="10" name="TextBox 9">
            <a:extLst>
              <a:ext uri="{FF2B5EF4-FFF2-40B4-BE49-F238E27FC236}">
                <a16:creationId xmlns:a16="http://schemas.microsoft.com/office/drawing/2014/main" id="{626C025A-ECC6-2641-9201-314B425897E4}"/>
              </a:ext>
            </a:extLst>
          </p:cNvPr>
          <p:cNvSpPr txBox="1"/>
          <p:nvPr/>
        </p:nvSpPr>
        <p:spPr>
          <a:xfrm>
            <a:off x="6035689" y="332164"/>
            <a:ext cx="3096344" cy="3416320"/>
          </a:xfrm>
          <a:prstGeom prst="rect">
            <a:avLst/>
          </a:prstGeom>
          <a:noFill/>
        </p:spPr>
        <p:txBody>
          <a:bodyPr wrap="square" rtlCol="0">
            <a:spAutoFit/>
          </a:bodyPr>
          <a:lstStyle/>
          <a:p>
            <a:pPr marL="285750" indent="-285750">
              <a:buFont typeface="Arial" panose="020B0604020202020204" pitchFamily="34" charset="0"/>
              <a:buChar char="•"/>
            </a:pPr>
            <a:r>
              <a:rPr lang="en-GB" sz="2400" dirty="0"/>
              <a:t>For the infinite marketing ads, Starbucks offers, online trade magazines, </a:t>
            </a:r>
            <a:r>
              <a:rPr lang="en-GB" sz="2400" dirty="0" err="1"/>
              <a:t>facebook</a:t>
            </a:r>
            <a:r>
              <a:rPr lang="en-GB" sz="2400" dirty="0"/>
              <a:t> alerts…</a:t>
            </a:r>
          </a:p>
          <a:p>
            <a:pPr marL="285750" indent="-285750">
              <a:buFont typeface="Arial" panose="020B0604020202020204" pitchFamily="34" charset="0"/>
              <a:buChar char="•"/>
            </a:pPr>
            <a:r>
              <a:rPr lang="en-GB" sz="2400" dirty="0"/>
              <a:t>Select the SENDER</a:t>
            </a:r>
          </a:p>
          <a:p>
            <a:pPr marL="285750" indent="-285750">
              <a:buFont typeface="Arial" panose="020B0604020202020204" pitchFamily="34" charset="0"/>
              <a:buChar char="•"/>
            </a:pPr>
            <a:r>
              <a:rPr lang="en-GB" sz="2400" dirty="0"/>
              <a:t>Press SWEEP</a:t>
            </a:r>
          </a:p>
          <a:p>
            <a:pPr marL="285750" indent="-285750">
              <a:buFont typeface="Arial" panose="020B0604020202020204" pitchFamily="34" charset="0"/>
              <a:buChar char="•"/>
            </a:pPr>
            <a:r>
              <a:rPr lang="en-GB" sz="2400" dirty="0"/>
              <a:t>Apply a rule</a:t>
            </a:r>
          </a:p>
        </p:txBody>
      </p:sp>
    </p:spTree>
    <p:extLst>
      <p:ext uri="{BB962C8B-B14F-4D97-AF65-F5344CB8AC3E}">
        <p14:creationId xmlns:p14="http://schemas.microsoft.com/office/powerpoint/2010/main" val="3435819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DCA2E-A46D-B544-806D-7ED33A1CF622}"/>
              </a:ext>
            </a:extLst>
          </p:cNvPr>
          <p:cNvSpPr>
            <a:spLocks noGrp="1"/>
          </p:cNvSpPr>
          <p:nvPr>
            <p:ph type="title"/>
          </p:nvPr>
        </p:nvSpPr>
        <p:spPr/>
        <p:txBody>
          <a:bodyPr/>
          <a:lstStyle/>
          <a:p>
            <a:r>
              <a:rPr lang="en-GB" b="1" dirty="0"/>
              <a:t>Outlook Excitement</a:t>
            </a:r>
          </a:p>
        </p:txBody>
      </p:sp>
      <p:sp>
        <p:nvSpPr>
          <p:cNvPr id="3" name="Content Placeholder 2">
            <a:extLst>
              <a:ext uri="{FF2B5EF4-FFF2-40B4-BE49-F238E27FC236}">
                <a16:creationId xmlns:a16="http://schemas.microsoft.com/office/drawing/2014/main" id="{04E91244-FAD2-6B43-8064-595FBC8EFECE}"/>
              </a:ext>
            </a:extLst>
          </p:cNvPr>
          <p:cNvSpPr>
            <a:spLocks noGrp="1"/>
          </p:cNvSpPr>
          <p:nvPr>
            <p:ph sz="half" idx="1"/>
          </p:nvPr>
        </p:nvSpPr>
        <p:spPr/>
        <p:txBody>
          <a:bodyPr/>
          <a:lstStyle/>
          <a:p>
            <a:pPr marL="0" indent="0">
              <a:buNone/>
            </a:pPr>
            <a:r>
              <a:rPr lang="en-GB" sz="3200" dirty="0">
                <a:solidFill>
                  <a:srgbClr val="FF0000"/>
                </a:solidFill>
              </a:rPr>
              <a:t>#3 PINNING</a:t>
            </a:r>
          </a:p>
          <a:p>
            <a:endParaRPr lang="en-GB" dirty="0"/>
          </a:p>
          <a:p>
            <a:pPr marL="0" indent="0">
              <a:buNone/>
            </a:pPr>
            <a:endParaRPr lang="en-GB" dirty="0"/>
          </a:p>
        </p:txBody>
      </p:sp>
      <p:sp>
        <p:nvSpPr>
          <p:cNvPr id="4" name="Content Placeholder 3">
            <a:extLst>
              <a:ext uri="{FF2B5EF4-FFF2-40B4-BE49-F238E27FC236}">
                <a16:creationId xmlns:a16="http://schemas.microsoft.com/office/drawing/2014/main" id="{A0676565-1A48-0F40-B7C0-DC6E292B6417}"/>
              </a:ext>
            </a:extLst>
          </p:cNvPr>
          <p:cNvSpPr>
            <a:spLocks noGrp="1"/>
          </p:cNvSpPr>
          <p:nvPr>
            <p:ph sz="half" idx="2"/>
          </p:nvPr>
        </p:nvSpPr>
        <p:spPr/>
        <p:txBody>
          <a:bodyPr>
            <a:normAutofit/>
          </a:bodyPr>
          <a:lstStyle/>
          <a:p>
            <a:r>
              <a:rPr lang="en-GB" sz="2800" dirty="0"/>
              <a:t>Message of importance arrives in Inbox</a:t>
            </a:r>
          </a:p>
          <a:p>
            <a:r>
              <a:rPr lang="en-GB" sz="2800" dirty="0"/>
              <a:t>You heading out to meeting</a:t>
            </a:r>
          </a:p>
          <a:p>
            <a:r>
              <a:rPr lang="en-GB" sz="2800" dirty="0"/>
              <a:t>Where did the message go? Who sent it?</a:t>
            </a:r>
          </a:p>
          <a:p>
            <a:r>
              <a:rPr lang="en-GB" sz="2800" dirty="0"/>
              <a:t>Where’s that important attachment?</a:t>
            </a:r>
          </a:p>
        </p:txBody>
      </p:sp>
      <p:pic>
        <p:nvPicPr>
          <p:cNvPr id="8" name="Picture 7">
            <a:extLst>
              <a:ext uri="{FF2B5EF4-FFF2-40B4-BE49-F238E27FC236}">
                <a16:creationId xmlns:a16="http://schemas.microsoft.com/office/drawing/2014/main" id="{C6AF4F3F-702D-984E-90C0-207316B835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2420887"/>
            <a:ext cx="2664296" cy="2901333"/>
          </a:xfrm>
          <a:prstGeom prst="rect">
            <a:avLst/>
          </a:prstGeom>
        </p:spPr>
      </p:pic>
    </p:spTree>
    <p:extLst>
      <p:ext uri="{BB962C8B-B14F-4D97-AF65-F5344CB8AC3E}">
        <p14:creationId xmlns:p14="http://schemas.microsoft.com/office/powerpoint/2010/main" val="2823895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23AC064-BC96-4F32-8AE1-B2FD3875482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83551" y="4633546"/>
            <a:ext cx="8579094"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7E7C77BC-7138-40B1-A15B-20F57A494629}"/>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5738691"/>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B146403-F3D6-484B-B2ED-97F9565D0370}"/>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72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8" name="Content Placeholder 7">
            <a:extLst>
              <a:ext uri="{FF2B5EF4-FFF2-40B4-BE49-F238E27FC236}">
                <a16:creationId xmlns:a16="http://schemas.microsoft.com/office/drawing/2014/main" id="{745A42D8-4157-8145-BF02-D051BC04B5C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792250" y="882957"/>
            <a:ext cx="4244246" cy="3554556"/>
          </a:xfrm>
          <a:prstGeom prst="rect">
            <a:avLst/>
          </a:prstGeom>
        </p:spPr>
      </p:pic>
      <p:pic>
        <p:nvPicPr>
          <p:cNvPr id="6" name="Content Placeholder 5">
            <a:extLst>
              <a:ext uri="{FF2B5EF4-FFF2-40B4-BE49-F238E27FC236}">
                <a16:creationId xmlns:a16="http://schemas.microsoft.com/office/drawing/2014/main" id="{14061E6C-3B3B-884B-AF56-3B844F229229}"/>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0" y="764705"/>
            <a:ext cx="4585688" cy="3129732"/>
          </a:xfrm>
          <a:prstGeom prst="rect">
            <a:avLst/>
          </a:prstGeom>
        </p:spPr>
      </p:pic>
      <p:sp>
        <p:nvSpPr>
          <p:cNvPr id="2" name="Title 1">
            <a:extLst>
              <a:ext uri="{FF2B5EF4-FFF2-40B4-BE49-F238E27FC236}">
                <a16:creationId xmlns:a16="http://schemas.microsoft.com/office/drawing/2014/main" id="{D2625D27-A1EE-0641-B3D1-FD0EA2BFC44F}"/>
              </a:ext>
            </a:extLst>
          </p:cNvPr>
          <p:cNvSpPr>
            <a:spLocks noGrp="1"/>
          </p:cNvSpPr>
          <p:nvPr>
            <p:ph type="title"/>
          </p:nvPr>
        </p:nvSpPr>
        <p:spPr>
          <a:xfrm>
            <a:off x="395653" y="4756638"/>
            <a:ext cx="8354891" cy="930447"/>
          </a:xfrm>
        </p:spPr>
        <p:txBody>
          <a:bodyPr vert="horz" lIns="91440" tIns="45720" rIns="91440" bIns="45720" rtlCol="0" anchor="b">
            <a:normAutofit/>
          </a:bodyPr>
          <a:lstStyle/>
          <a:p>
            <a:pPr algn="ctr" defTabSz="914400"/>
            <a:r>
              <a:rPr lang="en-US" sz="3600" dirty="0">
                <a:solidFill>
                  <a:schemeClr val="bg1"/>
                </a:solidFill>
              </a:rPr>
              <a:t>#</a:t>
            </a:r>
            <a:r>
              <a:rPr lang="en-US" sz="3600" b="1" dirty="0">
                <a:solidFill>
                  <a:schemeClr val="bg1"/>
                </a:solidFill>
              </a:rPr>
              <a:t>4 Saving Attachments so you can find them</a:t>
            </a:r>
          </a:p>
        </p:txBody>
      </p:sp>
      <p:sp>
        <p:nvSpPr>
          <p:cNvPr id="3" name="Rectangle 2">
            <a:extLst>
              <a:ext uri="{FF2B5EF4-FFF2-40B4-BE49-F238E27FC236}">
                <a16:creationId xmlns:a16="http://schemas.microsoft.com/office/drawing/2014/main" id="{AEF5CA6C-6FD9-C942-8161-3F988CB2C5DB}"/>
              </a:ext>
            </a:extLst>
          </p:cNvPr>
          <p:cNvSpPr/>
          <p:nvPr/>
        </p:nvSpPr>
        <p:spPr>
          <a:xfrm>
            <a:off x="5900377" y="144071"/>
            <a:ext cx="3120804" cy="461665"/>
          </a:xfrm>
          <a:prstGeom prst="rect">
            <a:avLst/>
          </a:prstGeom>
        </p:spPr>
        <p:txBody>
          <a:bodyPr wrap="square">
            <a:spAutoFit/>
          </a:bodyPr>
          <a:lstStyle/>
          <a:p>
            <a:r>
              <a:rPr lang="en-GB" sz="2400" b="1" dirty="0"/>
              <a:t>Outlook Excitement</a:t>
            </a:r>
            <a:endParaRPr lang="en-GB" sz="2400" dirty="0"/>
          </a:p>
        </p:txBody>
      </p:sp>
    </p:spTree>
    <p:extLst>
      <p:ext uri="{BB962C8B-B14F-4D97-AF65-F5344CB8AC3E}">
        <p14:creationId xmlns:p14="http://schemas.microsoft.com/office/powerpoint/2010/main" val="209658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1"/>
          </p:nvPr>
        </p:nvPicPr>
        <p:blipFill>
          <a:blip r:embed="rId2">
            <a:extLst>
              <a:ext uri="{28A0092B-C50C-407E-A947-70E740481C1C}">
                <a14:useLocalDpi xmlns:a14="http://schemas.microsoft.com/office/drawing/2010/main" val="0"/>
              </a:ext>
            </a:extLst>
          </a:blip>
          <a:stretch>
            <a:fillRect/>
          </a:stretch>
        </p:blipFill>
        <p:spPr>
          <a:xfrm>
            <a:off x="-3780928" y="-88803"/>
            <a:ext cx="10691191" cy="7125718"/>
          </a:xfrm>
        </p:spPr>
      </p:pic>
      <p:sp>
        <p:nvSpPr>
          <p:cNvPr id="19" name="Rectangle 18"/>
          <p:cNvSpPr/>
          <p:nvPr/>
        </p:nvSpPr>
        <p:spPr>
          <a:xfrm>
            <a:off x="4562475" y="-13038"/>
            <a:ext cx="4581525" cy="6974187"/>
          </a:xfrm>
          <a:prstGeom prst="rect">
            <a:avLst/>
          </a:prstGeom>
          <a:solidFill>
            <a:schemeClr val="accent5">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8">
              <a:defRPr/>
            </a:pPr>
            <a:endParaRPr lang="en-US" sz="2400" dirty="0"/>
          </a:p>
        </p:txBody>
      </p:sp>
      <p:sp>
        <p:nvSpPr>
          <p:cNvPr id="17" name="Subtitle 2"/>
          <p:cNvSpPr txBox="1">
            <a:spLocks/>
          </p:cNvSpPr>
          <p:nvPr/>
        </p:nvSpPr>
        <p:spPr>
          <a:xfrm>
            <a:off x="4788024" y="2420888"/>
            <a:ext cx="3836785" cy="367617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800" i="1" dirty="0"/>
              <a:t>4. Not sending yourself a document in an e-mail</a:t>
            </a:r>
          </a:p>
          <a:p>
            <a:pPr marL="0" indent="0">
              <a:buNone/>
            </a:pPr>
            <a:r>
              <a:rPr lang="en-GB" sz="2800" i="1" dirty="0"/>
              <a:t>5. Working on a document online</a:t>
            </a:r>
          </a:p>
          <a:p>
            <a:pPr marL="0" indent="0">
              <a:buNone/>
            </a:pPr>
            <a:r>
              <a:rPr lang="en-GB" sz="2800" i="1" dirty="0"/>
              <a:t>6. Sharing a document </a:t>
            </a:r>
          </a:p>
          <a:p>
            <a:pPr marL="0" indent="0">
              <a:buNone/>
            </a:pPr>
            <a:r>
              <a:rPr lang="en-GB" sz="2800" i="1" dirty="0"/>
              <a:t>7. Document collaboration</a:t>
            </a:r>
          </a:p>
        </p:txBody>
      </p:sp>
      <p:sp>
        <p:nvSpPr>
          <p:cNvPr id="3" name="TextBox 2"/>
          <p:cNvSpPr txBox="1"/>
          <p:nvPr/>
        </p:nvSpPr>
        <p:spPr>
          <a:xfrm>
            <a:off x="4629997" y="1412776"/>
            <a:ext cx="4413196" cy="523220"/>
          </a:xfrm>
          <a:prstGeom prst="rect">
            <a:avLst/>
          </a:prstGeom>
          <a:noFill/>
        </p:spPr>
        <p:txBody>
          <a:bodyPr wrap="none" rtlCol="0" anchor="t">
            <a:spAutoFit/>
          </a:bodyPr>
          <a:lstStyle/>
          <a:p>
            <a:r>
              <a:rPr lang="en-CA" sz="2800" b="1" spc="300" dirty="0">
                <a:solidFill>
                  <a:schemeClr val="bg1"/>
                </a:solidFill>
              </a:rPr>
              <a:t>OneDrive -- Many Uses</a:t>
            </a:r>
          </a:p>
        </p:txBody>
      </p:sp>
      <p:sp>
        <p:nvSpPr>
          <p:cNvPr id="8" name="TextBox 7"/>
          <p:cNvSpPr txBox="1"/>
          <p:nvPr/>
        </p:nvSpPr>
        <p:spPr>
          <a:xfrm>
            <a:off x="323528" y="6237313"/>
            <a:ext cx="3749946" cy="276999"/>
          </a:xfrm>
          <a:prstGeom prst="rect">
            <a:avLst/>
          </a:prstGeom>
          <a:noFill/>
        </p:spPr>
        <p:txBody>
          <a:bodyPr wrap="square" rtlCol="0">
            <a:spAutoFit/>
          </a:bodyPr>
          <a:lstStyle/>
          <a:p>
            <a:r>
              <a:rPr lang="en-CA" sz="1200" dirty="0">
                <a:solidFill>
                  <a:schemeClr val="bg1"/>
                </a:solidFill>
              </a:rPr>
              <a:t>Scenes from #TKF17 | Photo: Russell Sutherland</a:t>
            </a:r>
          </a:p>
        </p:txBody>
      </p:sp>
    </p:spTree>
    <p:extLst>
      <p:ext uri="{BB962C8B-B14F-4D97-AF65-F5344CB8AC3E}">
        <p14:creationId xmlns:p14="http://schemas.microsoft.com/office/powerpoint/2010/main" val="366138094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6C7FC-3AB8-FE44-886A-928568E68B61}"/>
              </a:ext>
            </a:extLst>
          </p:cNvPr>
          <p:cNvSpPr>
            <a:spLocks noGrp="1"/>
          </p:cNvSpPr>
          <p:nvPr>
            <p:ph type="title"/>
          </p:nvPr>
        </p:nvSpPr>
        <p:spPr/>
        <p:txBody>
          <a:bodyPr>
            <a:normAutofit fontScale="90000"/>
          </a:bodyPr>
          <a:lstStyle/>
          <a:p>
            <a:r>
              <a:rPr lang="en-GB" sz="2800" b="1" dirty="0">
                <a:solidFill>
                  <a:srgbClr val="FF0000"/>
                </a:solidFill>
              </a:rPr>
              <a:t># 5 Not Sending Yourself</a:t>
            </a:r>
            <a:br>
              <a:rPr lang="en-GB" sz="2800" b="1" dirty="0">
                <a:solidFill>
                  <a:srgbClr val="FF0000"/>
                </a:solidFill>
              </a:rPr>
            </a:br>
            <a:r>
              <a:rPr lang="en-GB" sz="2800" b="1" dirty="0">
                <a:solidFill>
                  <a:srgbClr val="FF0000"/>
                </a:solidFill>
              </a:rPr>
              <a:t>a Document in </a:t>
            </a:r>
            <a:br>
              <a:rPr lang="en-GB" sz="2800" b="1" dirty="0">
                <a:solidFill>
                  <a:srgbClr val="FF0000"/>
                </a:solidFill>
              </a:rPr>
            </a:br>
            <a:r>
              <a:rPr lang="en-GB" sz="2800" b="1" dirty="0">
                <a:solidFill>
                  <a:srgbClr val="FF0000"/>
                </a:solidFill>
              </a:rPr>
              <a:t>an e-mail</a:t>
            </a:r>
          </a:p>
        </p:txBody>
      </p:sp>
      <p:sp>
        <p:nvSpPr>
          <p:cNvPr id="4" name="Text Placeholder 3">
            <a:extLst>
              <a:ext uri="{FF2B5EF4-FFF2-40B4-BE49-F238E27FC236}">
                <a16:creationId xmlns:a16="http://schemas.microsoft.com/office/drawing/2014/main" id="{CFA106C6-9CA6-EF49-8612-53067D79E814}"/>
              </a:ext>
            </a:extLst>
          </p:cNvPr>
          <p:cNvSpPr>
            <a:spLocks noGrp="1"/>
          </p:cNvSpPr>
          <p:nvPr>
            <p:ph type="body" sz="half" idx="2"/>
          </p:nvPr>
        </p:nvSpPr>
        <p:spPr>
          <a:xfrm>
            <a:off x="395536" y="3356992"/>
            <a:ext cx="3960440" cy="1803648"/>
          </a:xfrm>
        </p:spPr>
        <p:txBody>
          <a:bodyPr>
            <a:normAutofit/>
          </a:bodyPr>
          <a:lstStyle/>
          <a:p>
            <a:pPr marL="285750" indent="-285750">
              <a:buFont typeface="Arial" panose="020B0604020202020204" pitchFamily="34" charset="0"/>
              <a:buChar char="•"/>
            </a:pPr>
            <a:r>
              <a:rPr lang="en-GB" sz="2400" dirty="0"/>
              <a:t>Working on a presentation</a:t>
            </a:r>
          </a:p>
          <a:p>
            <a:pPr marL="285750" indent="-285750">
              <a:buFont typeface="Arial" panose="020B0604020202020204" pitchFamily="34" charset="0"/>
              <a:buChar char="•"/>
            </a:pPr>
            <a:r>
              <a:rPr lang="en-GB" sz="2400" dirty="0"/>
              <a:t>I’m tired and want to go home</a:t>
            </a:r>
          </a:p>
          <a:p>
            <a:pPr marL="285750" indent="-285750">
              <a:buFont typeface="Arial" panose="020B0604020202020204" pitchFamily="34" charset="0"/>
              <a:buChar char="•"/>
            </a:pPr>
            <a:r>
              <a:rPr lang="en-GB" sz="2400" dirty="0"/>
              <a:t>Will finish it later</a:t>
            </a:r>
            <a:endParaRPr lang="en-GB" sz="1800"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pic>
        <p:nvPicPr>
          <p:cNvPr id="8" name="Picture 7">
            <a:extLst>
              <a:ext uri="{FF2B5EF4-FFF2-40B4-BE49-F238E27FC236}">
                <a16:creationId xmlns:a16="http://schemas.microsoft.com/office/drawing/2014/main" id="{470A0266-CDD5-0740-B431-F2495FDDFF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2132" y="103269"/>
            <a:ext cx="5631868" cy="3167926"/>
          </a:xfrm>
          <a:prstGeom prst="rect">
            <a:avLst/>
          </a:prstGeom>
        </p:spPr>
      </p:pic>
      <p:pic>
        <p:nvPicPr>
          <p:cNvPr id="14" name="Picture 13">
            <a:extLst>
              <a:ext uri="{FF2B5EF4-FFF2-40B4-BE49-F238E27FC236}">
                <a16:creationId xmlns:a16="http://schemas.microsoft.com/office/drawing/2014/main" id="{CB7CD728-5DCD-1143-B276-7C6D47C9AF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 y="5733256"/>
            <a:ext cx="9144000" cy="761500"/>
          </a:xfrm>
          <a:prstGeom prst="rect">
            <a:avLst/>
          </a:prstGeom>
          <a:scene3d>
            <a:camera prst="orthographicFront"/>
            <a:lightRig rig="freezing" dir="t"/>
          </a:scene3d>
        </p:spPr>
      </p:pic>
      <p:sp>
        <p:nvSpPr>
          <p:cNvPr id="15" name="Down Arrow 14">
            <a:extLst>
              <a:ext uri="{FF2B5EF4-FFF2-40B4-BE49-F238E27FC236}">
                <a16:creationId xmlns:a16="http://schemas.microsoft.com/office/drawing/2014/main" id="{5AF0F1CD-BC44-EF49-BEC7-38147B1457A7}"/>
              </a:ext>
            </a:extLst>
          </p:cNvPr>
          <p:cNvSpPr/>
          <p:nvPr/>
        </p:nvSpPr>
        <p:spPr>
          <a:xfrm>
            <a:off x="5065585" y="3394720"/>
            <a:ext cx="504056" cy="219452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0000"/>
              </a:solidFill>
            </a:endParaRPr>
          </a:p>
        </p:txBody>
      </p:sp>
      <p:sp>
        <p:nvSpPr>
          <p:cNvPr id="3" name="TextBox 2">
            <a:extLst>
              <a:ext uri="{FF2B5EF4-FFF2-40B4-BE49-F238E27FC236}">
                <a16:creationId xmlns:a16="http://schemas.microsoft.com/office/drawing/2014/main" id="{7349A047-415C-2F4A-BED9-07574C7D1233}"/>
              </a:ext>
            </a:extLst>
          </p:cNvPr>
          <p:cNvSpPr txBox="1"/>
          <p:nvPr/>
        </p:nvSpPr>
        <p:spPr>
          <a:xfrm>
            <a:off x="6323998" y="3501951"/>
            <a:ext cx="2712498" cy="2246769"/>
          </a:xfrm>
          <a:prstGeom prst="rect">
            <a:avLst/>
          </a:prstGeom>
          <a:noFill/>
        </p:spPr>
        <p:txBody>
          <a:bodyPr wrap="square" rtlCol="0">
            <a:spAutoFit/>
          </a:bodyPr>
          <a:lstStyle/>
          <a:p>
            <a:r>
              <a:rPr lang="en-GB" sz="2000" dirty="0"/>
              <a:t>What to do?</a:t>
            </a:r>
          </a:p>
          <a:p>
            <a:pPr marL="285750" indent="-285750">
              <a:buFont typeface="Arial" panose="020B0604020202020204" pitchFamily="34" charset="0"/>
              <a:buChar char="•"/>
            </a:pPr>
            <a:r>
              <a:rPr lang="en-GB" sz="2000" dirty="0"/>
              <a:t>Attach to e-mail? </a:t>
            </a:r>
          </a:p>
          <a:p>
            <a:pPr marL="742950" lvl="1" indent="-285750">
              <a:buFont typeface="Arial" panose="020B0604020202020204" pitchFamily="34" charset="0"/>
              <a:buChar char="•"/>
            </a:pPr>
            <a:r>
              <a:rPr lang="en-GB" sz="1600" dirty="0"/>
              <a:t>Too big?</a:t>
            </a:r>
          </a:p>
          <a:p>
            <a:pPr marL="742950" lvl="1" indent="-285750">
              <a:buFont typeface="Arial" panose="020B0604020202020204" pitchFamily="34" charset="0"/>
              <a:buChar char="•"/>
            </a:pPr>
            <a:r>
              <a:rPr lang="en-GB" sz="1600" dirty="0"/>
              <a:t>Send to Dropbox????</a:t>
            </a:r>
          </a:p>
          <a:p>
            <a:pPr marL="285750" indent="-285750">
              <a:buFont typeface="Arial" panose="020B0604020202020204" pitchFamily="34" charset="0"/>
              <a:buChar char="•"/>
            </a:pPr>
            <a:r>
              <a:rPr lang="en-GB" sz="2000" dirty="0"/>
              <a:t>Put on memory stick?</a:t>
            </a:r>
          </a:p>
          <a:p>
            <a:pPr marL="742950" lvl="1" indent="-285750">
              <a:buFont typeface="Arial" panose="020B0604020202020204" pitchFamily="34" charset="0"/>
              <a:buChar char="•"/>
            </a:pPr>
            <a:r>
              <a:rPr lang="en-GB" sz="1600" dirty="0"/>
              <a:t>Can’t find memory stick</a:t>
            </a:r>
          </a:p>
          <a:p>
            <a:pPr marL="742950" lvl="1" indent="-285750">
              <a:buFont typeface="Arial" panose="020B0604020202020204" pitchFamily="34" charset="0"/>
              <a:buChar char="•"/>
            </a:pPr>
            <a:r>
              <a:rPr lang="en-GB" sz="1600" dirty="0"/>
              <a:t>Gum in the port</a:t>
            </a:r>
          </a:p>
        </p:txBody>
      </p:sp>
    </p:spTree>
    <p:extLst>
      <p:ext uri="{BB962C8B-B14F-4D97-AF65-F5344CB8AC3E}">
        <p14:creationId xmlns:p14="http://schemas.microsoft.com/office/powerpoint/2010/main" val="1716962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0FC57-BC53-BC42-B0C3-0BCC46080F0A}"/>
              </a:ext>
            </a:extLst>
          </p:cNvPr>
          <p:cNvSpPr>
            <a:spLocks noGrp="1"/>
          </p:cNvSpPr>
          <p:nvPr>
            <p:ph type="title"/>
          </p:nvPr>
        </p:nvSpPr>
        <p:spPr/>
        <p:txBody>
          <a:bodyPr/>
          <a:lstStyle/>
          <a:p>
            <a:r>
              <a:rPr lang="en-GB" b="1" dirty="0">
                <a:solidFill>
                  <a:srgbClr val="FF0000"/>
                </a:solidFill>
              </a:rPr>
              <a:t>#6 Working on a Document Online</a:t>
            </a:r>
          </a:p>
        </p:txBody>
      </p:sp>
      <p:sp>
        <p:nvSpPr>
          <p:cNvPr id="3" name="Content Placeholder 2">
            <a:extLst>
              <a:ext uri="{FF2B5EF4-FFF2-40B4-BE49-F238E27FC236}">
                <a16:creationId xmlns:a16="http://schemas.microsoft.com/office/drawing/2014/main" id="{AE07166C-0DCD-2140-B739-B61E1099C56D}"/>
              </a:ext>
            </a:extLst>
          </p:cNvPr>
          <p:cNvSpPr>
            <a:spLocks noGrp="1"/>
          </p:cNvSpPr>
          <p:nvPr>
            <p:ph idx="1"/>
          </p:nvPr>
        </p:nvSpPr>
        <p:spPr>
          <a:xfrm>
            <a:off x="628650" y="1825625"/>
            <a:ext cx="3727326" cy="4351338"/>
          </a:xfrm>
        </p:spPr>
        <p:txBody>
          <a:bodyPr>
            <a:normAutofit lnSpcReduction="10000"/>
          </a:bodyPr>
          <a:lstStyle/>
          <a:p>
            <a:r>
              <a:rPr lang="en-GB" sz="2800" dirty="0"/>
              <a:t>Office 365 includes online versions of Office software</a:t>
            </a:r>
          </a:p>
          <a:p>
            <a:r>
              <a:rPr lang="en-GB" sz="2800" dirty="0"/>
              <a:t>Why to use?</a:t>
            </a:r>
          </a:p>
          <a:p>
            <a:pPr lvl="1"/>
            <a:r>
              <a:rPr lang="en-GB" sz="2400" dirty="0"/>
              <a:t>Quickly create or edit a document anywhere</a:t>
            </a:r>
          </a:p>
          <a:p>
            <a:pPr lvl="1"/>
            <a:r>
              <a:rPr lang="en-GB" sz="2400" dirty="0"/>
              <a:t>Easy to share</a:t>
            </a:r>
          </a:p>
          <a:p>
            <a:pPr lvl="1"/>
            <a:r>
              <a:rPr lang="en-GB" sz="2400" dirty="0"/>
              <a:t>Use when you don’t have access to your PC</a:t>
            </a:r>
          </a:p>
          <a:p>
            <a:r>
              <a:rPr lang="en-GB" sz="2700" dirty="0"/>
              <a:t>Useful if you forget your presentation at home</a:t>
            </a:r>
          </a:p>
          <a:p>
            <a:endParaRPr lang="en-GB" sz="2800" dirty="0"/>
          </a:p>
          <a:p>
            <a:endParaRPr lang="en-GB" dirty="0"/>
          </a:p>
        </p:txBody>
      </p:sp>
      <p:pic>
        <p:nvPicPr>
          <p:cNvPr id="5" name="Picture 4">
            <a:extLst>
              <a:ext uri="{FF2B5EF4-FFF2-40B4-BE49-F238E27FC236}">
                <a16:creationId xmlns:a16="http://schemas.microsoft.com/office/drawing/2014/main" id="{515AE205-1466-EE4B-B0CC-64B623CEA1A7}"/>
              </a:ext>
            </a:extLst>
          </p:cNvPr>
          <p:cNvPicPr>
            <a:picLocks noChangeAspect="1"/>
          </p:cNvPicPr>
          <p:nvPr/>
        </p:nvPicPr>
        <p:blipFill rotWithShape="1">
          <a:blip r:embed="rId3">
            <a:extLst>
              <a:ext uri="{28A0092B-C50C-407E-A947-70E740481C1C}">
                <a14:useLocalDpi xmlns:a14="http://schemas.microsoft.com/office/drawing/2010/main" val="0"/>
              </a:ext>
            </a:extLst>
          </a:blip>
          <a:srcRect l="-10347" t="14464" r="10347"/>
          <a:stretch/>
        </p:blipFill>
        <p:spPr>
          <a:xfrm>
            <a:off x="4932040" y="1556792"/>
            <a:ext cx="3456384" cy="4258320"/>
          </a:xfrm>
          <a:prstGeom prst="rect">
            <a:avLst/>
          </a:prstGeom>
        </p:spPr>
      </p:pic>
    </p:spTree>
    <p:extLst>
      <p:ext uri="{BB962C8B-B14F-4D97-AF65-F5344CB8AC3E}">
        <p14:creationId xmlns:p14="http://schemas.microsoft.com/office/powerpoint/2010/main" val="1926369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714A8-E846-3249-9A0E-3B38E919CCCE}"/>
              </a:ext>
            </a:extLst>
          </p:cNvPr>
          <p:cNvSpPr>
            <a:spLocks noGrp="1"/>
          </p:cNvSpPr>
          <p:nvPr>
            <p:ph type="title"/>
          </p:nvPr>
        </p:nvSpPr>
        <p:spPr/>
        <p:txBody>
          <a:bodyPr/>
          <a:lstStyle/>
          <a:p>
            <a:r>
              <a:rPr lang="en-GB" b="1" dirty="0">
                <a:solidFill>
                  <a:srgbClr val="FF0000"/>
                </a:solidFill>
              </a:rPr>
              <a:t>#7 Sharing a Document</a:t>
            </a:r>
          </a:p>
        </p:txBody>
      </p:sp>
      <p:sp>
        <p:nvSpPr>
          <p:cNvPr id="3" name="Content Placeholder 2">
            <a:extLst>
              <a:ext uri="{FF2B5EF4-FFF2-40B4-BE49-F238E27FC236}">
                <a16:creationId xmlns:a16="http://schemas.microsoft.com/office/drawing/2014/main" id="{EFD7D610-1FAF-B64E-A4B9-11836FDFF130}"/>
              </a:ext>
            </a:extLst>
          </p:cNvPr>
          <p:cNvSpPr>
            <a:spLocks noGrp="1"/>
          </p:cNvSpPr>
          <p:nvPr>
            <p:ph idx="1"/>
          </p:nvPr>
        </p:nvSpPr>
        <p:spPr/>
        <p:txBody>
          <a:bodyPr>
            <a:normAutofit/>
          </a:bodyPr>
          <a:lstStyle/>
          <a:p>
            <a:r>
              <a:rPr lang="en-GB" sz="3200" dirty="0"/>
              <a:t>How do we do share today?</a:t>
            </a:r>
          </a:p>
          <a:p>
            <a:pPr lvl="1"/>
            <a:r>
              <a:rPr lang="en-GB" sz="2800" dirty="0"/>
              <a:t>For comments, review, edits, collaboration</a:t>
            </a:r>
          </a:p>
          <a:p>
            <a:pPr lvl="1"/>
            <a:r>
              <a:rPr lang="en-GB" sz="2800" dirty="0"/>
              <a:t>Print copies and </a:t>
            </a:r>
            <a:r>
              <a:rPr lang="en-GB" sz="2800" dirty="0" err="1"/>
              <a:t>markup</a:t>
            </a:r>
            <a:endParaRPr lang="en-GB" sz="2800" dirty="0"/>
          </a:p>
          <a:p>
            <a:pPr lvl="1"/>
            <a:r>
              <a:rPr lang="en-GB" sz="2800" dirty="0"/>
              <a:t>E-mail copies and edit with tracked changes</a:t>
            </a:r>
          </a:p>
          <a:p>
            <a:pPr lvl="1"/>
            <a:r>
              <a:rPr lang="en-GB" sz="2800" dirty="0"/>
              <a:t>Use Google Docs to co-edit…</a:t>
            </a:r>
          </a:p>
          <a:p>
            <a:endParaRPr lang="en-GB" sz="2400" dirty="0"/>
          </a:p>
        </p:txBody>
      </p:sp>
    </p:spTree>
    <p:extLst>
      <p:ext uri="{BB962C8B-B14F-4D97-AF65-F5344CB8AC3E}">
        <p14:creationId xmlns:p14="http://schemas.microsoft.com/office/powerpoint/2010/main" val="1576851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3CB5D-9C03-EF4D-8B70-01F4839F19C6}"/>
              </a:ext>
            </a:extLst>
          </p:cNvPr>
          <p:cNvSpPr>
            <a:spLocks noGrp="1"/>
          </p:cNvSpPr>
          <p:nvPr>
            <p:ph type="title"/>
          </p:nvPr>
        </p:nvSpPr>
        <p:spPr/>
        <p:txBody>
          <a:bodyPr>
            <a:normAutofit/>
          </a:bodyPr>
          <a:lstStyle/>
          <a:p>
            <a:r>
              <a:rPr lang="en-GB" dirty="0"/>
              <a:t>What happens when you send a document to 5 people in e-mail?</a:t>
            </a:r>
          </a:p>
        </p:txBody>
      </p:sp>
      <p:pic>
        <p:nvPicPr>
          <p:cNvPr id="4" name="Picture 3">
            <a:extLst>
              <a:ext uri="{FF2B5EF4-FFF2-40B4-BE49-F238E27FC236}">
                <a16:creationId xmlns:a16="http://schemas.microsoft.com/office/drawing/2014/main" id="{7ED3A771-3364-FC4C-A108-9C8D500981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700808"/>
            <a:ext cx="514896" cy="514896"/>
          </a:xfrm>
          <a:prstGeom prst="rect">
            <a:avLst/>
          </a:prstGeom>
        </p:spPr>
      </p:pic>
      <p:sp>
        <p:nvSpPr>
          <p:cNvPr id="5" name="TextBox 4">
            <a:extLst>
              <a:ext uri="{FF2B5EF4-FFF2-40B4-BE49-F238E27FC236}">
                <a16:creationId xmlns:a16="http://schemas.microsoft.com/office/drawing/2014/main" id="{B4F795C9-0F6F-3946-962C-C82B4540BC48}"/>
              </a:ext>
            </a:extLst>
          </p:cNvPr>
          <p:cNvSpPr txBox="1"/>
          <p:nvPr/>
        </p:nvSpPr>
        <p:spPr>
          <a:xfrm>
            <a:off x="1331640" y="1773590"/>
            <a:ext cx="792088" cy="369332"/>
          </a:xfrm>
          <a:prstGeom prst="rect">
            <a:avLst/>
          </a:prstGeom>
          <a:noFill/>
          <a:ln>
            <a:solidFill>
              <a:srgbClr val="FF0000"/>
            </a:solidFill>
          </a:ln>
        </p:spPr>
        <p:txBody>
          <a:bodyPr wrap="square" rtlCol="0">
            <a:spAutoFit/>
          </a:bodyPr>
          <a:lstStyle/>
          <a:p>
            <a:r>
              <a:rPr lang="en-GB" dirty="0"/>
              <a:t>COPY</a:t>
            </a:r>
          </a:p>
        </p:txBody>
      </p:sp>
      <p:pic>
        <p:nvPicPr>
          <p:cNvPr id="6" name="Picture 5">
            <a:extLst>
              <a:ext uri="{FF2B5EF4-FFF2-40B4-BE49-F238E27FC236}">
                <a16:creationId xmlns:a16="http://schemas.microsoft.com/office/drawing/2014/main" id="{AA5D5642-9984-A844-9EF1-9EFC46492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236" y="2211016"/>
            <a:ext cx="514896" cy="514896"/>
          </a:xfrm>
          <a:prstGeom prst="rect">
            <a:avLst/>
          </a:prstGeom>
        </p:spPr>
      </p:pic>
      <p:pic>
        <p:nvPicPr>
          <p:cNvPr id="7" name="Picture 6">
            <a:extLst>
              <a:ext uri="{FF2B5EF4-FFF2-40B4-BE49-F238E27FC236}">
                <a16:creationId xmlns:a16="http://schemas.microsoft.com/office/drawing/2014/main" id="{BF36DCF2-9009-8940-8E1F-97F1F7A147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6738" y="2654938"/>
            <a:ext cx="514896" cy="572884"/>
          </a:xfrm>
          <a:prstGeom prst="rect">
            <a:avLst/>
          </a:prstGeom>
        </p:spPr>
      </p:pic>
      <p:sp>
        <p:nvSpPr>
          <p:cNvPr id="8" name="TextBox 7">
            <a:extLst>
              <a:ext uri="{FF2B5EF4-FFF2-40B4-BE49-F238E27FC236}">
                <a16:creationId xmlns:a16="http://schemas.microsoft.com/office/drawing/2014/main" id="{10170DEE-C2E5-6842-B785-C1D5E4C4A642}"/>
              </a:ext>
            </a:extLst>
          </p:cNvPr>
          <p:cNvSpPr txBox="1"/>
          <p:nvPr/>
        </p:nvSpPr>
        <p:spPr>
          <a:xfrm>
            <a:off x="2037904" y="2314208"/>
            <a:ext cx="1955056" cy="369332"/>
          </a:xfrm>
          <a:prstGeom prst="rect">
            <a:avLst/>
          </a:prstGeom>
          <a:noFill/>
          <a:ln>
            <a:solidFill>
              <a:srgbClr val="FF0000"/>
            </a:solidFill>
          </a:ln>
        </p:spPr>
        <p:txBody>
          <a:bodyPr wrap="square" rtlCol="0">
            <a:spAutoFit/>
          </a:bodyPr>
          <a:lstStyle/>
          <a:p>
            <a:r>
              <a:rPr lang="en-GB" dirty="0"/>
              <a:t>Email to 5 others</a:t>
            </a:r>
          </a:p>
        </p:txBody>
      </p:sp>
      <p:pic>
        <p:nvPicPr>
          <p:cNvPr id="9" name="Picture 8">
            <a:extLst>
              <a:ext uri="{FF2B5EF4-FFF2-40B4-BE49-F238E27FC236}">
                <a16:creationId xmlns:a16="http://schemas.microsoft.com/office/drawing/2014/main" id="{B4A0C68F-56FA-FF4E-BEB7-AF1ECA4FBB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2853" y="2644320"/>
            <a:ext cx="514896" cy="572884"/>
          </a:xfrm>
          <a:prstGeom prst="rect">
            <a:avLst/>
          </a:prstGeom>
        </p:spPr>
      </p:pic>
      <p:pic>
        <p:nvPicPr>
          <p:cNvPr id="10" name="Picture 9">
            <a:extLst>
              <a:ext uri="{FF2B5EF4-FFF2-40B4-BE49-F238E27FC236}">
                <a16:creationId xmlns:a16="http://schemas.microsoft.com/office/drawing/2014/main" id="{E7041023-59B2-F549-BF41-A10C9555C1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1372" y="2640308"/>
            <a:ext cx="514896" cy="572884"/>
          </a:xfrm>
          <a:prstGeom prst="rect">
            <a:avLst/>
          </a:prstGeom>
        </p:spPr>
      </p:pic>
      <p:pic>
        <p:nvPicPr>
          <p:cNvPr id="12" name="Picture 11">
            <a:extLst>
              <a:ext uri="{FF2B5EF4-FFF2-40B4-BE49-F238E27FC236}">
                <a16:creationId xmlns:a16="http://schemas.microsoft.com/office/drawing/2014/main" id="{9714BC73-1344-5E49-B5E3-1A74D29061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1770" y="2640048"/>
            <a:ext cx="514896" cy="572884"/>
          </a:xfrm>
          <a:prstGeom prst="rect">
            <a:avLst/>
          </a:prstGeom>
        </p:spPr>
      </p:pic>
      <p:pic>
        <p:nvPicPr>
          <p:cNvPr id="13" name="Picture 12">
            <a:extLst>
              <a:ext uri="{FF2B5EF4-FFF2-40B4-BE49-F238E27FC236}">
                <a16:creationId xmlns:a16="http://schemas.microsoft.com/office/drawing/2014/main" id="{477F5536-1C5A-A040-9D35-89D987973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8040" y="2640048"/>
            <a:ext cx="514896" cy="572884"/>
          </a:xfrm>
          <a:prstGeom prst="rect">
            <a:avLst/>
          </a:prstGeom>
        </p:spPr>
      </p:pic>
      <p:sp>
        <p:nvSpPr>
          <p:cNvPr id="14" name="TextBox 13">
            <a:extLst>
              <a:ext uri="{FF2B5EF4-FFF2-40B4-BE49-F238E27FC236}">
                <a16:creationId xmlns:a16="http://schemas.microsoft.com/office/drawing/2014/main" id="{143747B9-B8AC-254D-94A0-B92E894F4FBA}"/>
              </a:ext>
            </a:extLst>
          </p:cNvPr>
          <p:cNvSpPr txBox="1"/>
          <p:nvPr/>
        </p:nvSpPr>
        <p:spPr>
          <a:xfrm>
            <a:off x="4067944" y="2725912"/>
            <a:ext cx="1944216" cy="369332"/>
          </a:xfrm>
          <a:prstGeom prst="rect">
            <a:avLst/>
          </a:prstGeom>
          <a:noFill/>
          <a:ln>
            <a:solidFill>
              <a:srgbClr val="FF0000"/>
            </a:solidFill>
          </a:ln>
        </p:spPr>
        <p:txBody>
          <a:bodyPr wrap="square" rtlCol="0">
            <a:spAutoFit/>
          </a:bodyPr>
          <a:lstStyle/>
          <a:p>
            <a:r>
              <a:rPr lang="en-GB" dirty="0"/>
              <a:t>Download to PCs</a:t>
            </a:r>
          </a:p>
        </p:txBody>
      </p:sp>
      <p:pic>
        <p:nvPicPr>
          <p:cNvPr id="15" name="Picture 14">
            <a:extLst>
              <a:ext uri="{FF2B5EF4-FFF2-40B4-BE49-F238E27FC236}">
                <a16:creationId xmlns:a16="http://schemas.microsoft.com/office/drawing/2014/main" id="{1F5E8B23-FBB9-3C42-8465-A3EDCAD78D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4053" y="3083753"/>
            <a:ext cx="514896" cy="572884"/>
          </a:xfrm>
          <a:prstGeom prst="rect">
            <a:avLst/>
          </a:prstGeom>
        </p:spPr>
      </p:pic>
      <p:pic>
        <p:nvPicPr>
          <p:cNvPr id="16" name="Picture 15">
            <a:extLst>
              <a:ext uri="{FF2B5EF4-FFF2-40B4-BE49-F238E27FC236}">
                <a16:creationId xmlns:a16="http://schemas.microsoft.com/office/drawing/2014/main" id="{5F3CC8D9-23A4-DB46-97FF-B2EFFE30C2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0877" y="3078612"/>
            <a:ext cx="514896" cy="572884"/>
          </a:xfrm>
          <a:prstGeom prst="rect">
            <a:avLst/>
          </a:prstGeom>
        </p:spPr>
      </p:pic>
      <p:pic>
        <p:nvPicPr>
          <p:cNvPr id="17" name="Picture 16">
            <a:extLst>
              <a:ext uri="{FF2B5EF4-FFF2-40B4-BE49-F238E27FC236}">
                <a16:creationId xmlns:a16="http://schemas.microsoft.com/office/drawing/2014/main" id="{ADFA6D22-9D82-934C-A7B9-1F33E5A1F5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9116" y="3074420"/>
            <a:ext cx="514896" cy="572884"/>
          </a:xfrm>
          <a:prstGeom prst="rect">
            <a:avLst/>
          </a:prstGeom>
        </p:spPr>
      </p:pic>
      <p:pic>
        <p:nvPicPr>
          <p:cNvPr id="18" name="Picture 17">
            <a:extLst>
              <a:ext uri="{FF2B5EF4-FFF2-40B4-BE49-F238E27FC236}">
                <a16:creationId xmlns:a16="http://schemas.microsoft.com/office/drawing/2014/main" id="{6DFA40D4-2A93-DF47-B236-8DFFC7044D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154" y="3088894"/>
            <a:ext cx="514896" cy="572884"/>
          </a:xfrm>
          <a:prstGeom prst="rect">
            <a:avLst/>
          </a:prstGeom>
        </p:spPr>
      </p:pic>
      <p:pic>
        <p:nvPicPr>
          <p:cNvPr id="19" name="Picture 18">
            <a:extLst>
              <a:ext uri="{FF2B5EF4-FFF2-40B4-BE49-F238E27FC236}">
                <a16:creationId xmlns:a16="http://schemas.microsoft.com/office/drawing/2014/main" id="{6F396833-1C7B-BD4C-8D30-7E04ED4122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8424" y="3088894"/>
            <a:ext cx="514896" cy="572884"/>
          </a:xfrm>
          <a:prstGeom prst="rect">
            <a:avLst/>
          </a:prstGeom>
        </p:spPr>
      </p:pic>
      <p:pic>
        <p:nvPicPr>
          <p:cNvPr id="20" name="Picture 19">
            <a:extLst>
              <a:ext uri="{FF2B5EF4-FFF2-40B4-BE49-F238E27FC236}">
                <a16:creationId xmlns:a16="http://schemas.microsoft.com/office/drawing/2014/main" id="{05B025A7-DA47-3343-B232-854C12BC98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9913" y="4260110"/>
            <a:ext cx="514896" cy="572884"/>
          </a:xfrm>
          <a:prstGeom prst="rect">
            <a:avLst/>
          </a:prstGeom>
        </p:spPr>
      </p:pic>
      <p:pic>
        <p:nvPicPr>
          <p:cNvPr id="21" name="Picture 20">
            <a:extLst>
              <a:ext uri="{FF2B5EF4-FFF2-40B4-BE49-F238E27FC236}">
                <a16:creationId xmlns:a16="http://schemas.microsoft.com/office/drawing/2014/main" id="{551B064E-3C28-1F4E-81C6-C802E873C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5927" y="4269932"/>
            <a:ext cx="514896" cy="572884"/>
          </a:xfrm>
          <a:prstGeom prst="rect">
            <a:avLst/>
          </a:prstGeom>
        </p:spPr>
      </p:pic>
      <p:pic>
        <p:nvPicPr>
          <p:cNvPr id="22" name="Picture 21">
            <a:extLst>
              <a:ext uri="{FF2B5EF4-FFF2-40B4-BE49-F238E27FC236}">
                <a16:creationId xmlns:a16="http://schemas.microsoft.com/office/drawing/2014/main" id="{64E73ECA-34FC-F740-B4B1-AA5837DBAA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3383" y="4260110"/>
            <a:ext cx="514896" cy="572884"/>
          </a:xfrm>
          <a:prstGeom prst="rect">
            <a:avLst/>
          </a:prstGeom>
        </p:spPr>
      </p:pic>
      <p:pic>
        <p:nvPicPr>
          <p:cNvPr id="23" name="Picture 22">
            <a:extLst>
              <a:ext uri="{FF2B5EF4-FFF2-40B4-BE49-F238E27FC236}">
                <a16:creationId xmlns:a16="http://schemas.microsoft.com/office/drawing/2014/main" id="{A7709561-519B-F547-A4AD-2BDEF6FECA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7204" y="4280214"/>
            <a:ext cx="514896" cy="572884"/>
          </a:xfrm>
          <a:prstGeom prst="rect">
            <a:avLst/>
          </a:prstGeom>
        </p:spPr>
      </p:pic>
      <p:pic>
        <p:nvPicPr>
          <p:cNvPr id="24" name="Picture 23">
            <a:extLst>
              <a:ext uri="{FF2B5EF4-FFF2-40B4-BE49-F238E27FC236}">
                <a16:creationId xmlns:a16="http://schemas.microsoft.com/office/drawing/2014/main" id="{8FB4269A-7CB9-A940-91DC-E2FD426692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3474" y="4280214"/>
            <a:ext cx="514896" cy="572884"/>
          </a:xfrm>
          <a:prstGeom prst="rect">
            <a:avLst/>
          </a:prstGeom>
        </p:spPr>
      </p:pic>
      <p:sp>
        <p:nvSpPr>
          <p:cNvPr id="25" name="TextBox 24">
            <a:extLst>
              <a:ext uri="{FF2B5EF4-FFF2-40B4-BE49-F238E27FC236}">
                <a16:creationId xmlns:a16="http://schemas.microsoft.com/office/drawing/2014/main" id="{EF428DCB-85D6-F84C-9B9E-AB30369A5939}"/>
              </a:ext>
            </a:extLst>
          </p:cNvPr>
          <p:cNvSpPr txBox="1"/>
          <p:nvPr/>
        </p:nvSpPr>
        <p:spPr>
          <a:xfrm>
            <a:off x="4740877" y="3819530"/>
            <a:ext cx="3672408" cy="369332"/>
          </a:xfrm>
          <a:prstGeom prst="rect">
            <a:avLst/>
          </a:prstGeom>
          <a:noFill/>
          <a:ln>
            <a:solidFill>
              <a:srgbClr val="FF0000"/>
            </a:solidFill>
          </a:ln>
        </p:spPr>
        <p:txBody>
          <a:bodyPr wrap="square" rtlCol="0">
            <a:spAutoFit/>
          </a:bodyPr>
          <a:lstStyle/>
          <a:p>
            <a:r>
              <a:rPr lang="en-GB" dirty="0"/>
              <a:t>Edit Document and Return to Sender</a:t>
            </a:r>
          </a:p>
        </p:txBody>
      </p:sp>
      <p:sp>
        <p:nvSpPr>
          <p:cNvPr id="26" name="Title 1">
            <a:extLst>
              <a:ext uri="{FF2B5EF4-FFF2-40B4-BE49-F238E27FC236}">
                <a16:creationId xmlns:a16="http://schemas.microsoft.com/office/drawing/2014/main" id="{0BA459AF-ABA6-2A48-8F56-272EE7C9F5CF}"/>
              </a:ext>
            </a:extLst>
          </p:cNvPr>
          <p:cNvSpPr txBox="1">
            <a:spLocks/>
          </p:cNvSpPr>
          <p:nvPr/>
        </p:nvSpPr>
        <p:spPr>
          <a:xfrm>
            <a:off x="699297" y="4990573"/>
            <a:ext cx="7886700"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GB" dirty="0"/>
              <a:t>How many copies? </a:t>
            </a:r>
          </a:p>
        </p:txBody>
      </p:sp>
      <p:pic>
        <p:nvPicPr>
          <p:cNvPr id="11" name="Picture 10">
            <a:extLst>
              <a:ext uri="{FF2B5EF4-FFF2-40B4-BE49-F238E27FC236}">
                <a16:creationId xmlns:a16="http://schemas.microsoft.com/office/drawing/2014/main" id="{58D934EA-DCB3-344C-B6B3-A0EFEBB9DF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192716"/>
            <a:ext cx="1540946" cy="867132"/>
          </a:xfrm>
          <a:prstGeom prst="rect">
            <a:avLst/>
          </a:prstGeom>
        </p:spPr>
      </p:pic>
    </p:spTree>
    <p:extLst>
      <p:ext uri="{BB962C8B-B14F-4D97-AF65-F5344CB8AC3E}">
        <p14:creationId xmlns:p14="http://schemas.microsoft.com/office/powerpoint/2010/main" val="2059628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8438 0.00324 L 0.78594 -0.25972 " pathEditMode="relative" ptsTypes="AA">
                                      <p:cBhvr>
                                        <p:cTn id="6" dur="2000" fill="hold"/>
                                        <p:tgtEl>
                                          <p:spTgt spid="11"/>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56C91D-CD71-2E44-8CAC-6621D89BBC1D}"/>
              </a:ext>
            </a:extLst>
          </p:cNvPr>
          <p:cNvPicPr>
            <a:picLocks noChangeAspect="1"/>
          </p:cNvPicPr>
          <p:nvPr/>
        </p:nvPicPr>
        <p:blipFill rotWithShape="1">
          <a:blip r:embed="rId2">
            <a:extLst>
              <a:ext uri="{28A0092B-C50C-407E-A947-70E740481C1C}">
                <a14:useLocalDpi xmlns:a14="http://schemas.microsoft.com/office/drawing/2010/main" val="0"/>
              </a:ext>
            </a:extLst>
          </a:blip>
          <a:srcRect l="13845" r="16709"/>
          <a:stretch/>
        </p:blipFill>
        <p:spPr>
          <a:xfrm>
            <a:off x="5667306" y="10"/>
            <a:ext cx="3476693" cy="6857990"/>
          </a:xfrm>
          <a:prstGeom prst="rect">
            <a:avLst/>
          </a:prstGeom>
          <a:effectLst/>
        </p:spPr>
      </p:pic>
      <p:sp>
        <p:nvSpPr>
          <p:cNvPr id="3" name="Content Placeholder 2">
            <a:extLst>
              <a:ext uri="{FF2B5EF4-FFF2-40B4-BE49-F238E27FC236}">
                <a16:creationId xmlns:a16="http://schemas.microsoft.com/office/drawing/2014/main" id="{148F61D3-28CC-6C46-90D0-A9727E76C0A7}"/>
              </a:ext>
            </a:extLst>
          </p:cNvPr>
          <p:cNvSpPr>
            <a:spLocks noGrp="1"/>
          </p:cNvSpPr>
          <p:nvPr>
            <p:ph idx="1"/>
          </p:nvPr>
        </p:nvSpPr>
        <p:spPr>
          <a:xfrm>
            <a:off x="486697" y="2438400"/>
            <a:ext cx="4939867" cy="3785419"/>
          </a:xfrm>
        </p:spPr>
        <p:txBody>
          <a:bodyPr anchorCtr="0">
            <a:normAutofit/>
          </a:bodyPr>
          <a:lstStyle/>
          <a:p>
            <a:pPr marL="0" indent="0">
              <a:buNone/>
            </a:pPr>
            <a:r>
              <a:rPr lang="en-GB" i="1"/>
              <a:t>My Mission Today:</a:t>
            </a:r>
            <a:br>
              <a:rPr lang="en-GB" i="1">
                <a:cs typeface="Calibri"/>
              </a:rPr>
            </a:br>
            <a:r>
              <a:rPr lang="en-GB" i="1">
                <a:cs typeface="Calibri"/>
              </a:rPr>
              <a:t>T</a:t>
            </a:r>
            <a:r>
              <a:rPr lang="en-GB" i="1"/>
              <a:t>o share </a:t>
            </a:r>
            <a:r>
              <a:rPr lang="en-GB" b="1" i="1"/>
              <a:t>10 Office 365 tips</a:t>
            </a:r>
            <a:r>
              <a:rPr lang="en-GB" i="1"/>
              <a:t> that you can take back to your office to do your work a bit differently … and to rock your world... wherever that may be.</a:t>
            </a:r>
          </a:p>
        </p:txBody>
      </p:sp>
    </p:spTree>
    <p:extLst>
      <p:ext uri="{BB962C8B-B14F-4D97-AF65-F5344CB8AC3E}">
        <p14:creationId xmlns:p14="http://schemas.microsoft.com/office/powerpoint/2010/main" val="2234458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F9D36-4948-3947-863C-4DFEE4A1EAA9}"/>
              </a:ext>
            </a:extLst>
          </p:cNvPr>
          <p:cNvSpPr>
            <a:spLocks noGrp="1"/>
          </p:cNvSpPr>
          <p:nvPr>
            <p:ph type="title"/>
          </p:nvPr>
        </p:nvSpPr>
        <p:spPr/>
        <p:txBody>
          <a:bodyPr/>
          <a:lstStyle/>
          <a:p>
            <a:r>
              <a:rPr lang="en-GB" b="1" dirty="0"/>
              <a:t>Sharing in Office 365</a:t>
            </a:r>
          </a:p>
        </p:txBody>
      </p:sp>
      <p:sp>
        <p:nvSpPr>
          <p:cNvPr id="3" name="TextBox 2">
            <a:extLst>
              <a:ext uri="{FF2B5EF4-FFF2-40B4-BE49-F238E27FC236}">
                <a16:creationId xmlns:a16="http://schemas.microsoft.com/office/drawing/2014/main" id="{5F986D69-B04C-194D-84DE-C83BBF6CE382}"/>
              </a:ext>
            </a:extLst>
          </p:cNvPr>
          <p:cNvSpPr txBox="1"/>
          <p:nvPr/>
        </p:nvSpPr>
        <p:spPr>
          <a:xfrm>
            <a:off x="755576" y="1772816"/>
            <a:ext cx="3600400" cy="3816429"/>
          </a:xfrm>
          <a:prstGeom prst="rect">
            <a:avLst/>
          </a:prstGeom>
          <a:noFill/>
        </p:spPr>
        <p:txBody>
          <a:bodyPr wrap="square" rtlCol="0">
            <a:spAutoFit/>
          </a:bodyPr>
          <a:lstStyle/>
          <a:p>
            <a:pPr marL="285750" indent="-285750">
              <a:buFont typeface="Arial" panose="020B0604020202020204" pitchFamily="34" charset="0"/>
              <a:buChar char="•"/>
            </a:pPr>
            <a:r>
              <a:rPr lang="en-GB" sz="2800" dirty="0"/>
              <a:t>Select the file to be shared</a:t>
            </a:r>
          </a:p>
          <a:p>
            <a:pPr marL="285750" indent="-285750">
              <a:buFont typeface="Arial" panose="020B0604020202020204" pitchFamily="34" charset="0"/>
              <a:buChar char="•"/>
            </a:pPr>
            <a:r>
              <a:rPr lang="en-GB" sz="2800" dirty="0"/>
              <a:t>Decide with whom the sharing will occur</a:t>
            </a:r>
          </a:p>
          <a:p>
            <a:pPr marL="285750" indent="-285750">
              <a:buFont typeface="Arial" panose="020B0604020202020204" pitchFamily="34" charset="0"/>
              <a:buChar char="•"/>
            </a:pPr>
            <a:r>
              <a:rPr lang="en-GB" sz="2800" dirty="0"/>
              <a:t>Enter their </a:t>
            </a:r>
            <a:br>
              <a:rPr lang="en-GB" sz="2800" dirty="0"/>
            </a:br>
            <a:r>
              <a:rPr lang="en-GB" sz="2800" dirty="0"/>
              <a:t>addresses</a:t>
            </a:r>
          </a:p>
          <a:p>
            <a:pPr marL="285750" indent="-285750">
              <a:buFont typeface="Arial" panose="020B0604020202020204" pitchFamily="34" charset="0"/>
              <a:buChar char="•"/>
            </a:pPr>
            <a:r>
              <a:rPr lang="en-GB" sz="2800" dirty="0"/>
              <a:t>Send the message with the LINK</a:t>
            </a:r>
          </a:p>
          <a:p>
            <a:pPr marL="285750" indent="-285750">
              <a:buFont typeface="Arial" panose="020B0604020202020204" pitchFamily="34" charset="0"/>
              <a:buChar char="•"/>
            </a:pPr>
            <a:endParaRPr lang="en-GB" dirty="0"/>
          </a:p>
        </p:txBody>
      </p:sp>
      <p:pic>
        <p:nvPicPr>
          <p:cNvPr id="5" name="Picture 4">
            <a:extLst>
              <a:ext uri="{FF2B5EF4-FFF2-40B4-BE49-F238E27FC236}">
                <a16:creationId xmlns:a16="http://schemas.microsoft.com/office/drawing/2014/main" id="{27F5D35C-B724-E347-A336-72D26C8709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2160" y="36589"/>
            <a:ext cx="2673026" cy="3176388"/>
          </a:xfrm>
          <a:prstGeom prst="rect">
            <a:avLst/>
          </a:prstGeom>
        </p:spPr>
      </p:pic>
      <p:pic>
        <p:nvPicPr>
          <p:cNvPr id="7" name="Picture 6">
            <a:extLst>
              <a:ext uri="{FF2B5EF4-FFF2-40B4-BE49-F238E27FC236}">
                <a16:creationId xmlns:a16="http://schemas.microsoft.com/office/drawing/2014/main" id="{B4D33D23-FD4E-8E47-A979-C5E31FA598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7944" y="3212977"/>
            <a:ext cx="4882987" cy="3391896"/>
          </a:xfrm>
          <a:prstGeom prst="rect">
            <a:avLst/>
          </a:prstGeom>
        </p:spPr>
      </p:pic>
    </p:spTree>
    <p:extLst>
      <p:ext uri="{BB962C8B-B14F-4D97-AF65-F5344CB8AC3E}">
        <p14:creationId xmlns:p14="http://schemas.microsoft.com/office/powerpoint/2010/main" val="15076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F850F-2960-2F4F-8EC9-3AADACC638E1}"/>
              </a:ext>
            </a:extLst>
          </p:cNvPr>
          <p:cNvSpPr>
            <a:spLocks noGrp="1"/>
          </p:cNvSpPr>
          <p:nvPr>
            <p:ph type="title"/>
          </p:nvPr>
        </p:nvSpPr>
        <p:spPr>
          <a:xfrm>
            <a:off x="628649" y="63075"/>
            <a:ext cx="7886700" cy="975642"/>
          </a:xfrm>
        </p:spPr>
        <p:txBody>
          <a:bodyPr/>
          <a:lstStyle/>
          <a:p>
            <a:r>
              <a:rPr lang="en-GB" dirty="0"/>
              <a:t>OneDrive Sharing Controls</a:t>
            </a:r>
          </a:p>
        </p:txBody>
      </p:sp>
      <p:pic>
        <p:nvPicPr>
          <p:cNvPr id="4" name="Picture 3">
            <a:extLst>
              <a:ext uri="{FF2B5EF4-FFF2-40B4-BE49-F238E27FC236}">
                <a16:creationId xmlns:a16="http://schemas.microsoft.com/office/drawing/2014/main" id="{9479F0FE-F5F5-6041-A75F-77BC7B2411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716" y="721803"/>
            <a:ext cx="7821700" cy="6114320"/>
          </a:xfrm>
          <a:prstGeom prst="rect">
            <a:avLst/>
          </a:prstGeom>
        </p:spPr>
      </p:pic>
      <p:sp>
        <p:nvSpPr>
          <p:cNvPr id="5" name="Right Arrow 4">
            <a:extLst>
              <a:ext uri="{FF2B5EF4-FFF2-40B4-BE49-F238E27FC236}">
                <a16:creationId xmlns:a16="http://schemas.microsoft.com/office/drawing/2014/main" id="{5B841BDC-D89E-124D-A81B-75C042CC94D7}"/>
              </a:ext>
            </a:extLst>
          </p:cNvPr>
          <p:cNvSpPr/>
          <p:nvPr/>
        </p:nvSpPr>
        <p:spPr>
          <a:xfrm>
            <a:off x="1619672" y="4047696"/>
            <a:ext cx="864096" cy="21602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ight Arrow 5">
            <a:extLst>
              <a:ext uri="{FF2B5EF4-FFF2-40B4-BE49-F238E27FC236}">
                <a16:creationId xmlns:a16="http://schemas.microsoft.com/office/drawing/2014/main" id="{0275388A-EAD7-6B47-9E91-478455D358F1}"/>
              </a:ext>
            </a:extLst>
          </p:cNvPr>
          <p:cNvSpPr/>
          <p:nvPr/>
        </p:nvSpPr>
        <p:spPr>
          <a:xfrm>
            <a:off x="1575892" y="4695769"/>
            <a:ext cx="864096" cy="216024"/>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ight Arrow 6">
            <a:extLst>
              <a:ext uri="{FF2B5EF4-FFF2-40B4-BE49-F238E27FC236}">
                <a16:creationId xmlns:a16="http://schemas.microsoft.com/office/drawing/2014/main" id="{630544FD-4064-BD47-97A6-A61FF445B9BA}"/>
              </a:ext>
            </a:extLst>
          </p:cNvPr>
          <p:cNvSpPr/>
          <p:nvPr/>
        </p:nvSpPr>
        <p:spPr>
          <a:xfrm>
            <a:off x="1575892" y="5049890"/>
            <a:ext cx="864096" cy="216024"/>
          </a:xfrm>
          <a:prstGeom prs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ight Arrow 7">
            <a:extLst>
              <a:ext uri="{FF2B5EF4-FFF2-40B4-BE49-F238E27FC236}">
                <a16:creationId xmlns:a16="http://schemas.microsoft.com/office/drawing/2014/main" id="{3A169403-7B1E-2D4C-AFAA-7939D8C753AF}"/>
              </a:ext>
            </a:extLst>
          </p:cNvPr>
          <p:cNvSpPr/>
          <p:nvPr/>
        </p:nvSpPr>
        <p:spPr>
          <a:xfrm>
            <a:off x="1575892" y="5762631"/>
            <a:ext cx="864096" cy="216024"/>
          </a:xfrm>
          <a:prstGeom prst="rightArrow">
            <a:avLst/>
          </a:prstGeom>
          <a:solidFill>
            <a:schemeClr val="accent5">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44101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F9D14-9113-D740-BD82-A6923D2A55C4}"/>
              </a:ext>
            </a:extLst>
          </p:cNvPr>
          <p:cNvSpPr>
            <a:spLocks noGrp="1"/>
          </p:cNvSpPr>
          <p:nvPr>
            <p:ph type="title"/>
          </p:nvPr>
        </p:nvSpPr>
        <p:spPr/>
        <p:txBody>
          <a:bodyPr/>
          <a:lstStyle/>
          <a:p>
            <a:r>
              <a:rPr lang="en-GB" dirty="0">
                <a:solidFill>
                  <a:srgbClr val="FF0000"/>
                </a:solidFill>
              </a:rPr>
              <a:t># 8 – Document Collaboration</a:t>
            </a:r>
          </a:p>
        </p:txBody>
      </p:sp>
      <p:sp>
        <p:nvSpPr>
          <p:cNvPr id="3" name="TextBox 2">
            <a:extLst>
              <a:ext uri="{FF2B5EF4-FFF2-40B4-BE49-F238E27FC236}">
                <a16:creationId xmlns:a16="http://schemas.microsoft.com/office/drawing/2014/main" id="{189ACD20-2421-634D-B917-EB08E3B6F278}"/>
              </a:ext>
            </a:extLst>
          </p:cNvPr>
          <p:cNvSpPr txBox="1"/>
          <p:nvPr/>
        </p:nvSpPr>
        <p:spPr>
          <a:xfrm>
            <a:off x="683568" y="1556792"/>
            <a:ext cx="6624736" cy="2677656"/>
          </a:xfrm>
          <a:prstGeom prst="rect">
            <a:avLst/>
          </a:prstGeom>
          <a:noFill/>
        </p:spPr>
        <p:txBody>
          <a:bodyPr wrap="square" rtlCol="0">
            <a:spAutoFit/>
          </a:bodyPr>
          <a:lstStyle/>
          <a:p>
            <a:pPr marL="285750" indent="-285750">
              <a:buFont typeface="Arial" panose="020B0604020202020204" pitchFamily="34" charset="0"/>
              <a:buChar char="•"/>
            </a:pPr>
            <a:r>
              <a:rPr lang="en-GB" sz="2400" dirty="0"/>
              <a:t>Sharing with one or more people</a:t>
            </a:r>
          </a:p>
          <a:p>
            <a:pPr marL="285750" indent="-285750">
              <a:buFont typeface="Arial" panose="020B0604020202020204" pitchFamily="34" charset="0"/>
              <a:buChar char="•"/>
            </a:pPr>
            <a:r>
              <a:rPr lang="en-GB" sz="2400" dirty="0"/>
              <a:t>Turn Track Changes on in the client version</a:t>
            </a:r>
          </a:p>
          <a:p>
            <a:pPr marL="285750" indent="-285750">
              <a:buFont typeface="Arial" panose="020B0604020202020204" pitchFamily="34" charset="0"/>
              <a:buChar char="•"/>
            </a:pPr>
            <a:r>
              <a:rPr lang="en-GB" sz="2400" dirty="0"/>
              <a:t>Co-editing simultaneously is possible</a:t>
            </a:r>
          </a:p>
          <a:p>
            <a:pPr marL="285750" indent="-285750">
              <a:buFont typeface="Arial" panose="020B0604020202020204" pitchFamily="34" charset="0"/>
              <a:buChar char="•"/>
            </a:pPr>
            <a:r>
              <a:rPr lang="en-GB" sz="2400" dirty="0"/>
              <a:t>Versions are captures</a:t>
            </a:r>
          </a:p>
          <a:p>
            <a:pPr marL="285750" indent="-285750">
              <a:buFont typeface="Arial" panose="020B0604020202020204" pitchFamily="34" charset="0"/>
              <a:buChar char="•"/>
            </a:pPr>
            <a:r>
              <a:rPr lang="en-GB" sz="2400" dirty="0"/>
              <a:t>Links are sent, not documents</a:t>
            </a:r>
          </a:p>
          <a:p>
            <a:pPr marL="285750" indent="-285750">
              <a:buFont typeface="Arial" panose="020B0604020202020204" pitchFamily="34" charset="0"/>
              <a:buChar char="•"/>
            </a:pPr>
            <a:r>
              <a:rPr lang="en-GB" sz="2400" dirty="0"/>
              <a:t>Links can be time-specific</a:t>
            </a:r>
          </a:p>
          <a:p>
            <a:pPr marL="285750" indent="-285750">
              <a:buFont typeface="Arial" panose="020B0604020202020204" pitchFamily="34" charset="0"/>
              <a:buChar char="•"/>
            </a:pPr>
            <a:r>
              <a:rPr lang="en-GB" sz="2400" dirty="0"/>
              <a:t>Links can be controlled</a:t>
            </a:r>
          </a:p>
        </p:txBody>
      </p:sp>
    </p:spTree>
    <p:extLst>
      <p:ext uri="{BB962C8B-B14F-4D97-AF65-F5344CB8AC3E}">
        <p14:creationId xmlns:p14="http://schemas.microsoft.com/office/powerpoint/2010/main" val="2275590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069013" y="3429000"/>
            <a:ext cx="3074986"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p:cNvSpPr/>
          <p:nvPr/>
        </p:nvSpPr>
        <p:spPr>
          <a:xfrm>
            <a:off x="0" y="0"/>
            <a:ext cx="3073450" cy="34290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8">
              <a:defRPr/>
            </a:pPr>
            <a:r>
              <a:rPr lang="en-US" dirty="0"/>
              <a:t> </a:t>
            </a:r>
          </a:p>
        </p:txBody>
      </p:sp>
      <p:sp>
        <p:nvSpPr>
          <p:cNvPr id="17" name="Rectangle 16"/>
          <p:cNvSpPr/>
          <p:nvPr/>
        </p:nvSpPr>
        <p:spPr>
          <a:xfrm>
            <a:off x="6062663" y="22759"/>
            <a:ext cx="3081336" cy="3406241"/>
          </a:xfrm>
          <a:prstGeom prst="rect">
            <a:avLst/>
          </a:prstGeom>
          <a:solidFill>
            <a:schemeClr val="accent5">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8">
              <a:defRPr/>
            </a:pPr>
            <a:r>
              <a:rPr lang="en-US" sz="2400" dirty="0"/>
              <a:t> </a:t>
            </a:r>
          </a:p>
        </p:txBody>
      </p:sp>
      <p:sp>
        <p:nvSpPr>
          <p:cNvPr id="18" name="Rectangle 17"/>
          <p:cNvSpPr/>
          <p:nvPr/>
        </p:nvSpPr>
        <p:spPr>
          <a:xfrm>
            <a:off x="2915813" y="3428999"/>
            <a:ext cx="3153202" cy="3447693"/>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8">
              <a:defRPr/>
            </a:pPr>
            <a:r>
              <a:rPr lang="en-US" sz="2400" dirty="0"/>
              <a:t> </a:t>
            </a:r>
          </a:p>
        </p:txBody>
      </p:sp>
      <p:sp>
        <p:nvSpPr>
          <p:cNvPr id="20" name="TextBox 19"/>
          <p:cNvSpPr txBox="1"/>
          <p:nvPr/>
        </p:nvSpPr>
        <p:spPr>
          <a:xfrm>
            <a:off x="0" y="1254918"/>
            <a:ext cx="3016250" cy="901722"/>
          </a:xfrm>
          <a:prstGeom prst="rect">
            <a:avLst/>
          </a:prstGeom>
          <a:noFill/>
        </p:spPr>
        <p:txBody>
          <a:bodyPr wrap="square">
            <a:spAutoFit/>
          </a:bodyPr>
          <a:lstStyle/>
          <a:p>
            <a:pPr algn="ctr" defTabSz="914378">
              <a:lnSpc>
                <a:spcPct val="150000"/>
              </a:lnSpc>
              <a:defRPr/>
            </a:pPr>
            <a:r>
              <a:rPr lang="en-US" sz="4000" b="1" dirty="0">
                <a:solidFill>
                  <a:schemeClr val="bg1"/>
                </a:solidFill>
              </a:rPr>
              <a:t>#TKF18</a:t>
            </a:r>
          </a:p>
        </p:txBody>
      </p:sp>
      <p:sp>
        <p:nvSpPr>
          <p:cNvPr id="22" name="TextBox 21"/>
          <p:cNvSpPr txBox="1"/>
          <p:nvPr/>
        </p:nvSpPr>
        <p:spPr>
          <a:xfrm>
            <a:off x="6062664" y="1124744"/>
            <a:ext cx="3024186" cy="830997"/>
          </a:xfrm>
          <a:prstGeom prst="rect">
            <a:avLst/>
          </a:prstGeom>
          <a:noFill/>
        </p:spPr>
        <p:txBody>
          <a:bodyPr wrap="square">
            <a:spAutoFit/>
          </a:bodyPr>
          <a:lstStyle/>
          <a:p>
            <a:pPr algn="ctr" defTabSz="914378">
              <a:lnSpc>
                <a:spcPct val="150000"/>
              </a:lnSpc>
              <a:defRPr/>
            </a:pPr>
            <a:r>
              <a:rPr lang="en-US" sz="3200" b="1" dirty="0">
                <a:solidFill>
                  <a:schemeClr val="bg1"/>
                </a:solidFill>
              </a:rPr>
              <a:t>@</a:t>
            </a:r>
            <a:r>
              <a:rPr lang="en-US" sz="3200" b="1" dirty="0" err="1">
                <a:solidFill>
                  <a:schemeClr val="bg1"/>
                </a:solidFill>
              </a:rPr>
              <a:t>TechKnowFile</a:t>
            </a:r>
            <a:endParaRPr lang="en-US" sz="3200" b="1" dirty="0">
              <a:solidFill>
                <a:schemeClr val="bg1"/>
              </a:solidFill>
            </a:endParaRPr>
          </a:p>
        </p:txBody>
      </p:sp>
      <p:sp>
        <p:nvSpPr>
          <p:cNvPr id="24" name="TextBox 23"/>
          <p:cNvSpPr txBox="1"/>
          <p:nvPr/>
        </p:nvSpPr>
        <p:spPr>
          <a:xfrm>
            <a:off x="2843808" y="3356992"/>
            <a:ext cx="3528391" cy="2343398"/>
          </a:xfrm>
          <a:prstGeom prst="rect">
            <a:avLst/>
          </a:prstGeom>
          <a:noFill/>
        </p:spPr>
        <p:txBody>
          <a:bodyPr wrap="square">
            <a:spAutoFit/>
          </a:bodyPr>
          <a:lstStyle/>
          <a:p>
            <a:pPr algn="ctr" defTabSz="914378">
              <a:lnSpc>
                <a:spcPct val="150000"/>
              </a:lnSpc>
              <a:defRPr/>
            </a:pPr>
            <a:r>
              <a:rPr lang="en-US" sz="2800" dirty="0">
                <a:solidFill>
                  <a:srgbClr val="FF0000"/>
                </a:solidFill>
              </a:rPr>
              <a:t>Really Exciting</a:t>
            </a:r>
          </a:p>
          <a:p>
            <a:pPr defTabSz="914378">
              <a:defRPr/>
            </a:pPr>
            <a:r>
              <a:rPr lang="en-US" sz="2400" b="1" dirty="0">
                <a:solidFill>
                  <a:schemeClr val="bg1"/>
                </a:solidFill>
              </a:rPr>
              <a:t>9. Rights Management</a:t>
            </a:r>
          </a:p>
          <a:p>
            <a:pPr defTabSz="914378">
              <a:defRPr/>
            </a:pPr>
            <a:r>
              <a:rPr lang="en-US" sz="2400" b="1" dirty="0">
                <a:solidFill>
                  <a:schemeClr val="bg1"/>
                </a:solidFill>
              </a:rPr>
              <a:t>10. On-Demand Meeting</a:t>
            </a:r>
          </a:p>
          <a:p>
            <a:pPr defTabSz="914378">
              <a:defRPr/>
            </a:pPr>
            <a:r>
              <a:rPr lang="en-US" sz="2400" b="1" dirty="0">
                <a:solidFill>
                  <a:schemeClr val="bg1"/>
                </a:solidFill>
              </a:rPr>
              <a:t>11. Teams</a:t>
            </a:r>
          </a:p>
          <a:p>
            <a:pPr defTabSz="914378">
              <a:lnSpc>
                <a:spcPct val="150000"/>
              </a:lnSpc>
              <a:defRPr/>
            </a:pPr>
            <a:r>
              <a:rPr lang="en-US" sz="2400" b="1" dirty="0">
                <a:solidFill>
                  <a:schemeClr val="bg1"/>
                </a:solidFill>
              </a:rPr>
              <a:t>12. Suggest Meeting</a:t>
            </a:r>
          </a:p>
        </p:txBody>
      </p:sp>
      <p:pic>
        <p:nvPicPr>
          <p:cNvPr id="7" name="Picture Placeholder 6"/>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t="34305" b="34305"/>
          <a:stretch>
            <a:fillRect/>
          </a:stretch>
        </p:blipFill>
        <p:spPr/>
      </p:pic>
      <p:pic>
        <p:nvPicPr>
          <p:cNvPr id="9" name="Picture Placeholder 8"/>
          <p:cNvPicPr>
            <a:picLocks noGrp="1" noChangeAspect="1"/>
          </p:cNvPicPr>
          <p:nvPr>
            <p:ph type="pic" sz="quarter" idx="15"/>
          </p:nvPr>
        </p:nvPicPr>
        <p:blipFill>
          <a:blip r:embed="rId4" cstate="print">
            <a:extLst>
              <a:ext uri="{28A0092B-C50C-407E-A947-70E740481C1C}">
                <a14:useLocalDpi xmlns:a14="http://schemas.microsoft.com/office/drawing/2010/main" val="0"/>
              </a:ext>
            </a:extLst>
          </a:blip>
          <a:srcRect l="5040" r="5040"/>
          <a:stretch>
            <a:fillRect/>
          </a:stretch>
        </p:blipFill>
        <p:spPr/>
      </p:pic>
      <p:pic>
        <p:nvPicPr>
          <p:cNvPr id="8" name="Picture 7">
            <a:extLst>
              <a:ext uri="{FF2B5EF4-FFF2-40B4-BE49-F238E27FC236}">
                <a16:creationId xmlns:a16="http://schemas.microsoft.com/office/drawing/2014/main" id="{ED907AE1-2EFB-8A45-B614-C29ABD4F05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0" y="3428999"/>
            <a:ext cx="2916585" cy="3467336"/>
          </a:xfrm>
          <a:prstGeom prst="rect">
            <a:avLst/>
          </a:prstGeom>
        </p:spPr>
      </p:pic>
    </p:spTree>
    <p:extLst>
      <p:ext uri="{BB962C8B-B14F-4D97-AF65-F5344CB8AC3E}">
        <p14:creationId xmlns:p14="http://schemas.microsoft.com/office/powerpoint/2010/main" val="3487102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8034D-EFDB-4A44-8301-A15CD081B078}"/>
              </a:ext>
            </a:extLst>
          </p:cNvPr>
          <p:cNvSpPr>
            <a:spLocks noGrp="1"/>
          </p:cNvSpPr>
          <p:nvPr>
            <p:ph type="title"/>
          </p:nvPr>
        </p:nvSpPr>
        <p:spPr/>
        <p:txBody>
          <a:bodyPr/>
          <a:lstStyle/>
          <a:p>
            <a:r>
              <a:rPr lang="en-GB" b="1" dirty="0">
                <a:solidFill>
                  <a:srgbClr val="FF0000"/>
                </a:solidFill>
              </a:rPr>
              <a:t># 9 – E-mail Protections – Do Not Forward</a:t>
            </a:r>
          </a:p>
        </p:txBody>
      </p:sp>
      <p:pic>
        <p:nvPicPr>
          <p:cNvPr id="5" name="Picture 4">
            <a:extLst>
              <a:ext uri="{FF2B5EF4-FFF2-40B4-BE49-F238E27FC236}">
                <a16:creationId xmlns:a16="http://schemas.microsoft.com/office/drawing/2014/main" id="{70FB7F86-E688-9E40-9685-60645D8DC1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12" y="1268760"/>
            <a:ext cx="9144000" cy="3359228"/>
          </a:xfrm>
          <a:prstGeom prst="rect">
            <a:avLst/>
          </a:prstGeom>
        </p:spPr>
      </p:pic>
      <p:sp>
        <p:nvSpPr>
          <p:cNvPr id="6" name="Rounded Rectangle 5">
            <a:extLst>
              <a:ext uri="{FF2B5EF4-FFF2-40B4-BE49-F238E27FC236}">
                <a16:creationId xmlns:a16="http://schemas.microsoft.com/office/drawing/2014/main" id="{2BD5FACC-6105-754B-8C3A-7CAF1FC85F1D}"/>
              </a:ext>
            </a:extLst>
          </p:cNvPr>
          <p:cNvSpPr/>
          <p:nvPr/>
        </p:nvSpPr>
        <p:spPr>
          <a:xfrm>
            <a:off x="7812360" y="1844824"/>
            <a:ext cx="648072" cy="1296144"/>
          </a:xfrm>
          <a:prstGeom prst="roundRect">
            <a:avLst/>
          </a:prstGeom>
          <a:solidFill>
            <a:srgbClr val="E7F6FF">
              <a:alpha val="17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ounded Rectangle 6">
            <a:extLst>
              <a:ext uri="{FF2B5EF4-FFF2-40B4-BE49-F238E27FC236}">
                <a16:creationId xmlns:a16="http://schemas.microsoft.com/office/drawing/2014/main" id="{F4FF0F3A-8165-5742-958A-295037BD4804}"/>
              </a:ext>
            </a:extLst>
          </p:cNvPr>
          <p:cNvSpPr/>
          <p:nvPr/>
        </p:nvSpPr>
        <p:spPr>
          <a:xfrm>
            <a:off x="3994" y="3212976"/>
            <a:ext cx="7880374" cy="792088"/>
          </a:xfrm>
          <a:prstGeom prst="roundRect">
            <a:avLst/>
          </a:prstGeom>
          <a:solidFill>
            <a:srgbClr val="E7F6FF">
              <a:alpha val="17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C0BC4746-98B6-4CD8-97FD-D71BEA6A5DC6}"/>
              </a:ext>
            </a:extLst>
          </p:cNvPr>
          <p:cNvSpPr/>
          <p:nvPr/>
        </p:nvSpPr>
        <p:spPr>
          <a:xfrm>
            <a:off x="1260892" y="3561271"/>
            <a:ext cx="2301815" cy="145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err="1">
                <a:solidFill>
                  <a:srgbClr val="000000"/>
                </a:solidFill>
                <a:cs typeface="Calibri"/>
              </a:rPr>
              <a:t>Ned.squirrel@utoronto.ca</a:t>
            </a:r>
            <a:r>
              <a:rPr lang="en-US" dirty="0" err="1"/>
              <a:t>n</a:t>
            </a:r>
          </a:p>
        </p:txBody>
      </p:sp>
    </p:spTree>
    <p:extLst>
      <p:ext uri="{BB962C8B-B14F-4D97-AF65-F5344CB8AC3E}">
        <p14:creationId xmlns:p14="http://schemas.microsoft.com/office/powerpoint/2010/main" val="2242685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8034D-EFDB-4A44-8301-A15CD081B078}"/>
              </a:ext>
            </a:extLst>
          </p:cNvPr>
          <p:cNvSpPr>
            <a:spLocks noGrp="1"/>
          </p:cNvSpPr>
          <p:nvPr>
            <p:ph type="title"/>
          </p:nvPr>
        </p:nvSpPr>
        <p:spPr/>
        <p:txBody>
          <a:bodyPr/>
          <a:lstStyle/>
          <a:p>
            <a:r>
              <a:rPr lang="en-GB" b="1" dirty="0">
                <a:solidFill>
                  <a:srgbClr val="FF0000"/>
                </a:solidFill>
              </a:rPr>
              <a:t># 9 – Protected Classified Word Document</a:t>
            </a:r>
          </a:p>
        </p:txBody>
      </p:sp>
      <p:pic>
        <p:nvPicPr>
          <p:cNvPr id="4" name="Picture 3">
            <a:extLst>
              <a:ext uri="{FF2B5EF4-FFF2-40B4-BE49-F238E27FC236}">
                <a16:creationId xmlns:a16="http://schemas.microsoft.com/office/drawing/2014/main" id="{E8D8ACE1-02BD-AA48-B984-8246ECE2FB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40768"/>
            <a:ext cx="9144000" cy="4022130"/>
          </a:xfrm>
          <a:prstGeom prst="rect">
            <a:avLst/>
          </a:prstGeom>
        </p:spPr>
      </p:pic>
      <p:sp>
        <p:nvSpPr>
          <p:cNvPr id="6" name="Rounded Rectangle 5">
            <a:extLst>
              <a:ext uri="{FF2B5EF4-FFF2-40B4-BE49-F238E27FC236}">
                <a16:creationId xmlns:a16="http://schemas.microsoft.com/office/drawing/2014/main" id="{2BD5FACC-6105-754B-8C3A-7CAF1FC85F1D}"/>
              </a:ext>
            </a:extLst>
          </p:cNvPr>
          <p:cNvSpPr/>
          <p:nvPr/>
        </p:nvSpPr>
        <p:spPr>
          <a:xfrm>
            <a:off x="2699792" y="2685381"/>
            <a:ext cx="5815558" cy="1031651"/>
          </a:xfrm>
          <a:prstGeom prst="roundRect">
            <a:avLst/>
          </a:prstGeom>
          <a:solidFill>
            <a:srgbClr val="E7F6FF">
              <a:alpha val="17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ounded Rectangle 6">
            <a:extLst>
              <a:ext uri="{FF2B5EF4-FFF2-40B4-BE49-F238E27FC236}">
                <a16:creationId xmlns:a16="http://schemas.microsoft.com/office/drawing/2014/main" id="{F4FF0F3A-8165-5742-958A-295037BD4804}"/>
              </a:ext>
            </a:extLst>
          </p:cNvPr>
          <p:cNvSpPr/>
          <p:nvPr/>
        </p:nvSpPr>
        <p:spPr>
          <a:xfrm>
            <a:off x="5355543" y="1791991"/>
            <a:ext cx="504056" cy="792088"/>
          </a:xfrm>
          <a:prstGeom prst="roundRect">
            <a:avLst/>
          </a:prstGeom>
          <a:solidFill>
            <a:srgbClr val="E7F6FF">
              <a:alpha val="17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ounded Rectangle 7">
            <a:extLst>
              <a:ext uri="{FF2B5EF4-FFF2-40B4-BE49-F238E27FC236}">
                <a16:creationId xmlns:a16="http://schemas.microsoft.com/office/drawing/2014/main" id="{EFBA709E-1417-464B-8072-7486EA417F6E}"/>
              </a:ext>
            </a:extLst>
          </p:cNvPr>
          <p:cNvSpPr/>
          <p:nvPr/>
        </p:nvSpPr>
        <p:spPr>
          <a:xfrm>
            <a:off x="-108520" y="2685381"/>
            <a:ext cx="2448272" cy="455587"/>
          </a:xfrm>
          <a:prstGeom prst="roundRect">
            <a:avLst/>
          </a:prstGeom>
          <a:solidFill>
            <a:srgbClr val="E7F6FF">
              <a:alpha val="17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AE0A4F78-C56A-42D8-B913-06A386CDA08C}"/>
              </a:ext>
            </a:extLst>
          </p:cNvPr>
          <p:cNvSpPr/>
          <p:nvPr/>
        </p:nvSpPr>
        <p:spPr>
          <a:xfrm>
            <a:off x="1454986" y="2835215"/>
            <a:ext cx="878458"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solidFill>
                  <a:srgbClr val="000000"/>
                </a:solidFill>
                <a:cs typeface="Calibri"/>
              </a:rPr>
              <a:t>UofT</a:t>
            </a:r>
            <a:r>
              <a:rPr lang="en-US" sz="800" dirty="0">
                <a:solidFill>
                  <a:srgbClr val="000000"/>
                </a:solidFill>
                <a:cs typeface="Calibri"/>
              </a:rPr>
              <a:t> FTE</a:t>
            </a:r>
            <a:endParaRPr lang="en-US" dirty="0"/>
          </a:p>
        </p:txBody>
      </p:sp>
      <p:sp>
        <p:nvSpPr>
          <p:cNvPr id="12" name="Rectangle 11">
            <a:extLst>
              <a:ext uri="{FF2B5EF4-FFF2-40B4-BE49-F238E27FC236}">
                <a16:creationId xmlns:a16="http://schemas.microsoft.com/office/drawing/2014/main" id="{96C73FB9-6B14-41D1-9BDE-9A13B61F0A42}"/>
              </a:ext>
            </a:extLst>
          </p:cNvPr>
          <p:cNvSpPr/>
          <p:nvPr/>
        </p:nvSpPr>
        <p:spPr>
          <a:xfrm>
            <a:off x="5940721" y="3014932"/>
            <a:ext cx="878458"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solidFill>
                  <a:srgbClr val="000000"/>
                </a:solidFill>
                <a:cs typeface="Calibri"/>
              </a:rPr>
              <a:t>UofT</a:t>
            </a:r>
            <a:r>
              <a:rPr lang="en-US" sz="800" dirty="0">
                <a:solidFill>
                  <a:srgbClr val="000000"/>
                </a:solidFill>
                <a:cs typeface="Calibri"/>
              </a:rPr>
              <a:t> FTE</a:t>
            </a:r>
            <a:endParaRPr lang="en-US" dirty="0"/>
          </a:p>
        </p:txBody>
      </p:sp>
      <p:sp>
        <p:nvSpPr>
          <p:cNvPr id="13" name="Rectangle 12">
            <a:extLst>
              <a:ext uri="{FF2B5EF4-FFF2-40B4-BE49-F238E27FC236}">
                <a16:creationId xmlns:a16="http://schemas.microsoft.com/office/drawing/2014/main" id="{92F4F985-C691-4A57-BE4A-6D2CE8E2A957}"/>
              </a:ext>
            </a:extLst>
          </p:cNvPr>
          <p:cNvSpPr/>
          <p:nvPr/>
        </p:nvSpPr>
        <p:spPr>
          <a:xfrm>
            <a:off x="5940722" y="3201837"/>
            <a:ext cx="878458" cy="145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solidFill>
                  <a:srgbClr val="000000"/>
                </a:solidFill>
                <a:cs typeface="Calibri"/>
              </a:rPr>
              <a:t>UofT</a:t>
            </a:r>
            <a:r>
              <a:rPr lang="en-US" sz="800" dirty="0">
                <a:solidFill>
                  <a:srgbClr val="000000"/>
                </a:solidFill>
                <a:cs typeface="Calibri"/>
              </a:rPr>
              <a:t> Extended</a:t>
            </a:r>
            <a:endParaRPr lang="en-US" dirty="0"/>
          </a:p>
        </p:txBody>
      </p:sp>
    </p:spTree>
    <p:extLst>
      <p:ext uri="{BB962C8B-B14F-4D97-AF65-F5344CB8AC3E}">
        <p14:creationId xmlns:p14="http://schemas.microsoft.com/office/powerpoint/2010/main" val="3488340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B9E7-597C-A24D-9716-9FE752AE0E5F}"/>
              </a:ext>
            </a:extLst>
          </p:cNvPr>
          <p:cNvSpPr>
            <a:spLocks noGrp="1"/>
          </p:cNvSpPr>
          <p:nvPr>
            <p:ph type="title"/>
          </p:nvPr>
        </p:nvSpPr>
        <p:spPr>
          <a:xfrm>
            <a:off x="628650" y="197070"/>
            <a:ext cx="7886700" cy="1047650"/>
          </a:xfrm>
        </p:spPr>
        <p:txBody>
          <a:bodyPr/>
          <a:lstStyle/>
          <a:p>
            <a:r>
              <a:rPr lang="en-GB" b="1" dirty="0">
                <a:solidFill>
                  <a:srgbClr val="FF0000"/>
                </a:solidFill>
              </a:rPr>
              <a:t>#9 – Document Protection Panel</a:t>
            </a:r>
          </a:p>
        </p:txBody>
      </p:sp>
      <p:pic>
        <p:nvPicPr>
          <p:cNvPr id="5" name="Picture 4">
            <a:extLst>
              <a:ext uri="{FF2B5EF4-FFF2-40B4-BE49-F238E27FC236}">
                <a16:creationId xmlns:a16="http://schemas.microsoft.com/office/drawing/2014/main" id="{A434359C-B16D-7C43-883D-800C174CA4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179" y="1241644"/>
            <a:ext cx="7395642" cy="5616356"/>
          </a:xfrm>
          <a:prstGeom prst="rect">
            <a:avLst/>
          </a:prstGeom>
        </p:spPr>
      </p:pic>
      <p:sp>
        <p:nvSpPr>
          <p:cNvPr id="6" name="Notched Right Arrow 5">
            <a:extLst>
              <a:ext uri="{FF2B5EF4-FFF2-40B4-BE49-F238E27FC236}">
                <a16:creationId xmlns:a16="http://schemas.microsoft.com/office/drawing/2014/main" id="{71B7B1E1-500E-4041-A05C-459E9580C80C}"/>
              </a:ext>
            </a:extLst>
          </p:cNvPr>
          <p:cNvSpPr/>
          <p:nvPr/>
        </p:nvSpPr>
        <p:spPr>
          <a:xfrm>
            <a:off x="3419872" y="4365104"/>
            <a:ext cx="1296144" cy="360040"/>
          </a:xfrm>
          <a:prstGeom prst="notch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dirty="0"/>
              <a:t>EXPIRY</a:t>
            </a:r>
          </a:p>
        </p:txBody>
      </p:sp>
      <p:sp>
        <p:nvSpPr>
          <p:cNvPr id="7" name="Notched Right Arrow 6">
            <a:extLst>
              <a:ext uri="{FF2B5EF4-FFF2-40B4-BE49-F238E27FC236}">
                <a16:creationId xmlns:a16="http://schemas.microsoft.com/office/drawing/2014/main" id="{DD873AF1-1C87-A049-93E8-F2D2870FA593}"/>
              </a:ext>
            </a:extLst>
          </p:cNvPr>
          <p:cNvSpPr/>
          <p:nvPr/>
        </p:nvSpPr>
        <p:spPr>
          <a:xfrm>
            <a:off x="3419872" y="5013176"/>
            <a:ext cx="1296144" cy="360040"/>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RIGHTS</a:t>
            </a:r>
          </a:p>
        </p:txBody>
      </p:sp>
      <p:sp>
        <p:nvSpPr>
          <p:cNvPr id="8" name="Notched Right Arrow 7">
            <a:extLst>
              <a:ext uri="{FF2B5EF4-FFF2-40B4-BE49-F238E27FC236}">
                <a16:creationId xmlns:a16="http://schemas.microsoft.com/office/drawing/2014/main" id="{8DEC4B6B-7626-B34B-9E9D-3030B57E6851}"/>
              </a:ext>
            </a:extLst>
          </p:cNvPr>
          <p:cNvSpPr/>
          <p:nvPr/>
        </p:nvSpPr>
        <p:spPr>
          <a:xfrm>
            <a:off x="3419872" y="5929982"/>
            <a:ext cx="1296144" cy="360040"/>
          </a:xfrm>
          <a:prstGeom prst="notch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dirty="0"/>
              <a:t>OWNER</a:t>
            </a:r>
          </a:p>
        </p:txBody>
      </p:sp>
      <p:sp>
        <p:nvSpPr>
          <p:cNvPr id="9" name="Notched Right Arrow 8">
            <a:extLst>
              <a:ext uri="{FF2B5EF4-FFF2-40B4-BE49-F238E27FC236}">
                <a16:creationId xmlns:a16="http://schemas.microsoft.com/office/drawing/2014/main" id="{090ED59F-5686-F14B-8361-00FF6C6C846F}"/>
              </a:ext>
            </a:extLst>
          </p:cNvPr>
          <p:cNvSpPr/>
          <p:nvPr/>
        </p:nvSpPr>
        <p:spPr>
          <a:xfrm>
            <a:off x="3419872" y="3407331"/>
            <a:ext cx="1296144" cy="360040"/>
          </a:xfrm>
          <a:prstGeom prst="notched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WHO</a:t>
            </a:r>
          </a:p>
        </p:txBody>
      </p:sp>
      <p:sp>
        <p:nvSpPr>
          <p:cNvPr id="3" name="Rectangle 2">
            <a:extLst>
              <a:ext uri="{FF2B5EF4-FFF2-40B4-BE49-F238E27FC236}">
                <a16:creationId xmlns:a16="http://schemas.microsoft.com/office/drawing/2014/main" id="{B289D6C0-DB8E-4DAD-9107-D3C439FCFDA0}"/>
              </a:ext>
            </a:extLst>
          </p:cNvPr>
          <p:cNvSpPr/>
          <p:nvPr/>
        </p:nvSpPr>
        <p:spPr>
          <a:xfrm>
            <a:off x="4812100" y="3590026"/>
            <a:ext cx="1309778" cy="1092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cs typeface="Calibri"/>
              </a:rPr>
              <a:t>ned.squirrel@utoronto.ca</a:t>
            </a:r>
            <a:endParaRPr lang="en-US" dirty="0"/>
          </a:p>
        </p:txBody>
      </p:sp>
      <p:sp>
        <p:nvSpPr>
          <p:cNvPr id="4" name="Rectangle 3">
            <a:extLst>
              <a:ext uri="{FF2B5EF4-FFF2-40B4-BE49-F238E27FC236}">
                <a16:creationId xmlns:a16="http://schemas.microsoft.com/office/drawing/2014/main" id="{1D4C97CA-6B66-4068-9EF4-930A5DCDA540}"/>
              </a:ext>
            </a:extLst>
          </p:cNvPr>
          <p:cNvSpPr/>
          <p:nvPr/>
        </p:nvSpPr>
        <p:spPr>
          <a:xfrm>
            <a:off x="5164344" y="5825706"/>
            <a:ext cx="1820174" cy="1380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rgbClr val="000000"/>
                </a:solidFill>
                <a:cs typeface="Calibri"/>
              </a:rPr>
              <a:t>Grey.squirrel@utoronto.ca</a:t>
            </a:r>
            <a:endParaRPr lang="en-US" dirty="0"/>
          </a:p>
        </p:txBody>
      </p:sp>
    </p:spTree>
    <p:extLst>
      <p:ext uri="{BB962C8B-B14F-4D97-AF65-F5344CB8AC3E}">
        <p14:creationId xmlns:p14="http://schemas.microsoft.com/office/powerpoint/2010/main" val="425223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15117-A036-894E-87FD-95645C490838}"/>
              </a:ext>
            </a:extLst>
          </p:cNvPr>
          <p:cNvSpPr>
            <a:spLocks noGrp="1"/>
          </p:cNvSpPr>
          <p:nvPr>
            <p:ph type="title"/>
          </p:nvPr>
        </p:nvSpPr>
        <p:spPr/>
        <p:txBody>
          <a:bodyPr/>
          <a:lstStyle/>
          <a:p>
            <a:r>
              <a:rPr lang="en-GB" b="1" dirty="0">
                <a:solidFill>
                  <a:srgbClr val="FF0000"/>
                </a:solidFill>
              </a:rPr>
              <a:t>#9 – Restricted File Viewing</a:t>
            </a:r>
          </a:p>
        </p:txBody>
      </p:sp>
      <p:pic>
        <p:nvPicPr>
          <p:cNvPr id="5" name="Picture 4">
            <a:extLst>
              <a:ext uri="{FF2B5EF4-FFF2-40B4-BE49-F238E27FC236}">
                <a16:creationId xmlns:a16="http://schemas.microsoft.com/office/drawing/2014/main" id="{D3EFB827-5674-264F-8229-858975FF5E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19262"/>
            <a:ext cx="9144000" cy="4419476"/>
          </a:xfrm>
          <a:prstGeom prst="rect">
            <a:avLst/>
          </a:prstGeom>
        </p:spPr>
      </p:pic>
    </p:spTree>
    <p:extLst>
      <p:ext uri="{BB962C8B-B14F-4D97-AF65-F5344CB8AC3E}">
        <p14:creationId xmlns:p14="http://schemas.microsoft.com/office/powerpoint/2010/main" val="302403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1B1B4-3BB8-284B-AF5E-C259A1B11D34}"/>
              </a:ext>
            </a:extLst>
          </p:cNvPr>
          <p:cNvSpPr>
            <a:spLocks noGrp="1"/>
          </p:cNvSpPr>
          <p:nvPr>
            <p:ph type="title"/>
          </p:nvPr>
        </p:nvSpPr>
        <p:spPr/>
        <p:txBody>
          <a:bodyPr/>
          <a:lstStyle/>
          <a:p>
            <a:r>
              <a:rPr lang="en-GB" dirty="0">
                <a:solidFill>
                  <a:srgbClr val="FF0000"/>
                </a:solidFill>
              </a:rPr>
              <a:t>#9 – Highly Confidential E-mail</a:t>
            </a:r>
          </a:p>
        </p:txBody>
      </p:sp>
      <p:pic>
        <p:nvPicPr>
          <p:cNvPr id="7" name="Picture 6">
            <a:extLst>
              <a:ext uri="{FF2B5EF4-FFF2-40B4-BE49-F238E27FC236}">
                <a16:creationId xmlns:a16="http://schemas.microsoft.com/office/drawing/2014/main" id="{DB085C66-6AAB-A04C-BF67-785479229C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43366"/>
            <a:ext cx="9144000" cy="4171267"/>
          </a:xfrm>
          <a:prstGeom prst="rect">
            <a:avLst/>
          </a:prstGeom>
        </p:spPr>
      </p:pic>
      <p:sp>
        <p:nvSpPr>
          <p:cNvPr id="8" name="Rounded Rectangle 7">
            <a:extLst>
              <a:ext uri="{FF2B5EF4-FFF2-40B4-BE49-F238E27FC236}">
                <a16:creationId xmlns:a16="http://schemas.microsoft.com/office/drawing/2014/main" id="{F913A690-A6FB-8341-BC05-747165EB9444}"/>
              </a:ext>
            </a:extLst>
          </p:cNvPr>
          <p:cNvSpPr/>
          <p:nvPr/>
        </p:nvSpPr>
        <p:spPr>
          <a:xfrm>
            <a:off x="0" y="2996952"/>
            <a:ext cx="9036496" cy="2448272"/>
          </a:xfrm>
          <a:prstGeom prst="round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B3217BFE-9F56-44F7-89BD-F681C5371997}"/>
              </a:ext>
            </a:extLst>
          </p:cNvPr>
          <p:cNvSpPr/>
          <p:nvPr/>
        </p:nvSpPr>
        <p:spPr>
          <a:xfrm>
            <a:off x="2562044" y="3367177"/>
            <a:ext cx="2301815" cy="145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rgbClr val="000000"/>
                </a:solidFill>
                <a:cs typeface="Calibri"/>
              </a:rPr>
              <a:t>Ned.squirrel@oakmail.com</a:t>
            </a:r>
            <a:r>
              <a:rPr lang="en-US" dirty="0" err="1"/>
              <a:t>n</a:t>
            </a:r>
          </a:p>
        </p:txBody>
      </p:sp>
      <p:sp>
        <p:nvSpPr>
          <p:cNvPr id="9" name="Rectangle 8">
            <a:extLst>
              <a:ext uri="{FF2B5EF4-FFF2-40B4-BE49-F238E27FC236}">
                <a16:creationId xmlns:a16="http://schemas.microsoft.com/office/drawing/2014/main" id="{FB84EE4A-9BCF-4809-B4B3-8B98D31243FB}"/>
              </a:ext>
            </a:extLst>
          </p:cNvPr>
          <p:cNvSpPr/>
          <p:nvPr/>
        </p:nvSpPr>
        <p:spPr>
          <a:xfrm>
            <a:off x="1088365" y="3705045"/>
            <a:ext cx="2301815" cy="145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rgbClr val="000000"/>
                </a:solidFill>
                <a:cs typeface="Calibri"/>
              </a:rPr>
              <a:t>a.maize@utoronto.ca</a:t>
            </a:r>
            <a:r>
              <a:rPr lang="en-US" dirty="0" err="1">
                <a:cs typeface="Calibri"/>
              </a:rPr>
              <a:t>n</a:t>
            </a:r>
            <a:endParaRPr lang="en-US" err="1"/>
          </a:p>
        </p:txBody>
      </p:sp>
      <p:sp>
        <p:nvSpPr>
          <p:cNvPr id="10" name="Rectangle 9">
            <a:extLst>
              <a:ext uri="{FF2B5EF4-FFF2-40B4-BE49-F238E27FC236}">
                <a16:creationId xmlns:a16="http://schemas.microsoft.com/office/drawing/2014/main" id="{DA624027-A052-457B-A767-F5C819AC14B6}"/>
              </a:ext>
            </a:extLst>
          </p:cNvPr>
          <p:cNvSpPr/>
          <p:nvPr/>
        </p:nvSpPr>
        <p:spPr>
          <a:xfrm>
            <a:off x="1189005" y="3978214"/>
            <a:ext cx="2301815" cy="145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rgbClr val="000000"/>
                </a:solidFill>
                <a:cs typeface="Calibri"/>
              </a:rPr>
              <a:t>Ned.squirrel@oakmail.com</a:t>
            </a:r>
            <a:r>
              <a:rPr lang="en-US" dirty="0" err="1"/>
              <a:t>n</a:t>
            </a:r>
          </a:p>
        </p:txBody>
      </p:sp>
      <p:sp>
        <p:nvSpPr>
          <p:cNvPr id="11" name="Rectangle 10">
            <a:extLst>
              <a:ext uri="{FF2B5EF4-FFF2-40B4-BE49-F238E27FC236}">
                <a16:creationId xmlns:a16="http://schemas.microsoft.com/office/drawing/2014/main" id="{F327ADFC-F3D4-4C82-8178-AA3602DF12C8}"/>
              </a:ext>
            </a:extLst>
          </p:cNvPr>
          <p:cNvSpPr/>
          <p:nvPr/>
        </p:nvSpPr>
        <p:spPr>
          <a:xfrm>
            <a:off x="2037270" y="3065252"/>
            <a:ext cx="2107721" cy="145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0000"/>
                </a:solidFill>
                <a:cs typeface="Calibri"/>
              </a:rPr>
              <a:t>University of Toronto</a:t>
            </a:r>
            <a:endParaRPr lang="en-US" dirty="0"/>
          </a:p>
        </p:txBody>
      </p:sp>
      <p:sp>
        <p:nvSpPr>
          <p:cNvPr id="12" name="Rectangle 11">
            <a:extLst>
              <a:ext uri="{FF2B5EF4-FFF2-40B4-BE49-F238E27FC236}">
                <a16:creationId xmlns:a16="http://schemas.microsoft.com/office/drawing/2014/main" id="{BEAFBC61-A163-4540-B076-BAC0806F3166}"/>
              </a:ext>
            </a:extLst>
          </p:cNvPr>
          <p:cNvSpPr/>
          <p:nvPr/>
        </p:nvSpPr>
        <p:spPr>
          <a:xfrm>
            <a:off x="901457" y="3611591"/>
            <a:ext cx="727497" cy="116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err="1">
                <a:solidFill>
                  <a:srgbClr val="000000"/>
                </a:solidFill>
                <a:cs typeface="Calibri"/>
              </a:rPr>
              <a:t>UofT</a:t>
            </a:r>
            <a:r>
              <a:rPr lang="en-US" sz="700" dirty="0">
                <a:solidFill>
                  <a:srgbClr val="000000"/>
                </a:solidFill>
                <a:cs typeface="Calibri"/>
              </a:rPr>
              <a:t> FTE Only</a:t>
            </a:r>
            <a:endParaRPr lang="en-US" sz="700">
              <a:cs typeface="Calibri"/>
            </a:endParaRPr>
          </a:p>
        </p:txBody>
      </p:sp>
    </p:spTree>
    <p:extLst>
      <p:ext uri="{BB962C8B-B14F-4D97-AF65-F5344CB8AC3E}">
        <p14:creationId xmlns:p14="http://schemas.microsoft.com/office/powerpoint/2010/main" val="13465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90A35-FAD9-CF4E-B1AE-4ADD0C955C72}"/>
              </a:ext>
            </a:extLst>
          </p:cNvPr>
          <p:cNvSpPr>
            <a:spLocks noGrp="1"/>
          </p:cNvSpPr>
          <p:nvPr>
            <p:ph type="title"/>
          </p:nvPr>
        </p:nvSpPr>
        <p:spPr/>
        <p:txBody>
          <a:bodyPr/>
          <a:lstStyle/>
          <a:p>
            <a:r>
              <a:rPr lang="en-GB" dirty="0">
                <a:solidFill>
                  <a:srgbClr val="FF0000"/>
                </a:solidFill>
              </a:rPr>
              <a:t>Information Protection Key Elements</a:t>
            </a:r>
          </a:p>
        </p:txBody>
      </p:sp>
      <p:sp>
        <p:nvSpPr>
          <p:cNvPr id="3" name="Content Placeholder 2">
            <a:extLst>
              <a:ext uri="{FF2B5EF4-FFF2-40B4-BE49-F238E27FC236}">
                <a16:creationId xmlns:a16="http://schemas.microsoft.com/office/drawing/2014/main" id="{E22BD0E6-151D-C040-A70E-5FE2CCF241BD}"/>
              </a:ext>
            </a:extLst>
          </p:cNvPr>
          <p:cNvSpPr>
            <a:spLocks noGrp="1"/>
          </p:cNvSpPr>
          <p:nvPr>
            <p:ph idx="1"/>
          </p:nvPr>
        </p:nvSpPr>
        <p:spPr/>
        <p:txBody>
          <a:bodyPr>
            <a:normAutofit lnSpcReduction="10000"/>
          </a:bodyPr>
          <a:lstStyle/>
          <a:p>
            <a:r>
              <a:rPr lang="en-GB" dirty="0"/>
              <a:t>Set data classification on e-mail and documents with ribbon</a:t>
            </a:r>
          </a:p>
          <a:p>
            <a:r>
              <a:rPr lang="en-GB" dirty="0"/>
              <a:t>Setting classification type establishes controls on documents such as:</a:t>
            </a:r>
          </a:p>
          <a:p>
            <a:pPr lvl="1"/>
            <a:r>
              <a:rPr lang="en-GB" dirty="0"/>
              <a:t>Will not forward</a:t>
            </a:r>
          </a:p>
          <a:p>
            <a:pPr lvl="1"/>
            <a:r>
              <a:rPr lang="en-GB" dirty="0"/>
              <a:t>Will not print</a:t>
            </a:r>
          </a:p>
          <a:p>
            <a:pPr lvl="1"/>
            <a:r>
              <a:rPr lang="en-GB" dirty="0"/>
              <a:t>Will not download</a:t>
            </a:r>
          </a:p>
          <a:p>
            <a:pPr lvl="1"/>
            <a:r>
              <a:rPr lang="en-GB" dirty="0"/>
              <a:t>No copy and paste allowed</a:t>
            </a:r>
          </a:p>
          <a:p>
            <a:r>
              <a:rPr lang="en-GB" dirty="0"/>
              <a:t>Depending on the service type implemented, rules may be manually or automatically applied</a:t>
            </a:r>
          </a:p>
          <a:p>
            <a:r>
              <a:rPr lang="en-GB" dirty="0"/>
              <a:t>Ability to add digital signatures</a:t>
            </a:r>
          </a:p>
          <a:p>
            <a:r>
              <a:rPr lang="en-GB" dirty="0"/>
              <a:t>Rights Management establishes control such that, for example, a person without a Faculty role would not be able to open or read a document or e-mail</a:t>
            </a:r>
          </a:p>
          <a:p>
            <a:r>
              <a:rPr lang="en-GB" dirty="0"/>
              <a:t>Multi-factor authentication requirement, applied with granularity</a:t>
            </a:r>
          </a:p>
          <a:p>
            <a:pPr marL="0" indent="0">
              <a:buNone/>
            </a:pPr>
            <a:endParaRPr lang="en-GB" dirty="0"/>
          </a:p>
        </p:txBody>
      </p:sp>
    </p:spTree>
    <p:extLst>
      <p:ext uri="{BB962C8B-B14F-4D97-AF65-F5344CB8AC3E}">
        <p14:creationId xmlns:p14="http://schemas.microsoft.com/office/powerpoint/2010/main" val="3016825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a:t>New World of Capabilities at U of T</a:t>
            </a:r>
          </a:p>
        </p:txBody>
      </p:sp>
      <p:sp>
        <p:nvSpPr>
          <p:cNvPr id="9" name="Oval 8">
            <a:extLst>
              <a:ext uri="{FF2B5EF4-FFF2-40B4-BE49-F238E27FC236}">
                <a16:creationId xmlns:a16="http://schemas.microsoft.com/office/drawing/2014/main" id="{06D1B106-76F7-304F-BA82-29A1FC92D828}"/>
              </a:ext>
            </a:extLst>
          </p:cNvPr>
          <p:cNvSpPr/>
          <p:nvPr/>
        </p:nvSpPr>
        <p:spPr>
          <a:xfrm>
            <a:off x="2218076" y="2915128"/>
            <a:ext cx="1368152" cy="864096"/>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ROSI to ACORN</a:t>
            </a:r>
          </a:p>
        </p:txBody>
      </p:sp>
      <p:sp>
        <p:nvSpPr>
          <p:cNvPr id="10" name="Oval 9">
            <a:extLst>
              <a:ext uri="{FF2B5EF4-FFF2-40B4-BE49-F238E27FC236}">
                <a16:creationId xmlns:a16="http://schemas.microsoft.com/office/drawing/2014/main" id="{ABA1802A-611F-0146-9703-F80ABE5C2C21}"/>
              </a:ext>
            </a:extLst>
          </p:cNvPr>
          <p:cNvSpPr/>
          <p:nvPr/>
        </p:nvSpPr>
        <p:spPr>
          <a:xfrm>
            <a:off x="1519959" y="2028244"/>
            <a:ext cx="1368152" cy="86409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Centrex to VoIP</a:t>
            </a:r>
          </a:p>
        </p:txBody>
      </p:sp>
      <p:sp>
        <p:nvSpPr>
          <p:cNvPr id="12" name="Oval 11">
            <a:extLst>
              <a:ext uri="{FF2B5EF4-FFF2-40B4-BE49-F238E27FC236}">
                <a16:creationId xmlns:a16="http://schemas.microsoft.com/office/drawing/2014/main" id="{A546B00E-96F0-3240-91DC-3EBE246E03C9}"/>
              </a:ext>
            </a:extLst>
          </p:cNvPr>
          <p:cNvSpPr/>
          <p:nvPr/>
        </p:nvSpPr>
        <p:spPr>
          <a:xfrm>
            <a:off x="251518" y="2756862"/>
            <a:ext cx="1368152" cy="86409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Portal to </a:t>
            </a:r>
            <a:r>
              <a:rPr lang="en-GB" dirty="0" err="1"/>
              <a:t>Quercus</a:t>
            </a:r>
            <a:endParaRPr lang="en-GB" dirty="0"/>
          </a:p>
        </p:txBody>
      </p:sp>
      <p:sp>
        <p:nvSpPr>
          <p:cNvPr id="13" name="Oval 12">
            <a:extLst>
              <a:ext uri="{FF2B5EF4-FFF2-40B4-BE49-F238E27FC236}">
                <a16:creationId xmlns:a16="http://schemas.microsoft.com/office/drawing/2014/main" id="{D616AA9C-B21F-7747-BF04-B36500A3E57E}"/>
              </a:ext>
            </a:extLst>
          </p:cNvPr>
          <p:cNvSpPr/>
          <p:nvPr/>
        </p:nvSpPr>
        <p:spPr>
          <a:xfrm>
            <a:off x="2788400" y="1483500"/>
            <a:ext cx="1368152" cy="86409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AD to EAD</a:t>
            </a:r>
          </a:p>
        </p:txBody>
      </p:sp>
      <p:sp>
        <p:nvSpPr>
          <p:cNvPr id="14" name="Oval 13">
            <a:extLst>
              <a:ext uri="{FF2B5EF4-FFF2-40B4-BE49-F238E27FC236}">
                <a16:creationId xmlns:a16="http://schemas.microsoft.com/office/drawing/2014/main" id="{144EDE8D-6C49-F743-9DB5-9D3FA6608BDA}"/>
              </a:ext>
            </a:extLst>
          </p:cNvPr>
          <p:cNvSpPr/>
          <p:nvPr/>
        </p:nvSpPr>
        <p:spPr>
          <a:xfrm>
            <a:off x="3472476" y="3437085"/>
            <a:ext cx="1656184" cy="11569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Exchange to </a:t>
            </a:r>
            <a:br>
              <a:rPr lang="en-GB" dirty="0"/>
            </a:br>
            <a:r>
              <a:rPr lang="en-GB" dirty="0"/>
              <a:t>Office 365</a:t>
            </a:r>
          </a:p>
        </p:txBody>
      </p:sp>
      <p:sp>
        <p:nvSpPr>
          <p:cNvPr id="15" name="Rectangle 14">
            <a:extLst>
              <a:ext uri="{FF2B5EF4-FFF2-40B4-BE49-F238E27FC236}">
                <a16:creationId xmlns:a16="http://schemas.microsoft.com/office/drawing/2014/main" id="{B546D4D3-8F3B-A643-8886-78A6F982862E}"/>
              </a:ext>
            </a:extLst>
          </p:cNvPr>
          <p:cNvSpPr/>
          <p:nvPr/>
        </p:nvSpPr>
        <p:spPr>
          <a:xfrm>
            <a:off x="6015062" y="2070654"/>
            <a:ext cx="1224136" cy="78965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Skype 4</a:t>
            </a:r>
          </a:p>
          <a:p>
            <a:pPr algn="ctr"/>
            <a:r>
              <a:rPr lang="en-GB" dirty="0"/>
              <a:t>Business</a:t>
            </a:r>
          </a:p>
        </p:txBody>
      </p:sp>
      <p:sp>
        <p:nvSpPr>
          <p:cNvPr id="17" name="Rectangle 16">
            <a:extLst>
              <a:ext uri="{FF2B5EF4-FFF2-40B4-BE49-F238E27FC236}">
                <a16:creationId xmlns:a16="http://schemas.microsoft.com/office/drawing/2014/main" id="{4532669D-94C5-C648-B0B0-BD790F5CA792}"/>
              </a:ext>
            </a:extLst>
          </p:cNvPr>
          <p:cNvSpPr/>
          <p:nvPr/>
        </p:nvSpPr>
        <p:spPr>
          <a:xfrm>
            <a:off x="6012160" y="3895175"/>
            <a:ext cx="1224136" cy="78965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OneDrive</a:t>
            </a:r>
            <a:br>
              <a:rPr lang="en-GB" dirty="0"/>
            </a:br>
            <a:r>
              <a:rPr lang="en-GB" dirty="0" err="1"/>
              <a:t>Sharepoint</a:t>
            </a:r>
            <a:endParaRPr lang="en-GB" dirty="0"/>
          </a:p>
        </p:txBody>
      </p:sp>
      <p:sp>
        <p:nvSpPr>
          <p:cNvPr id="18" name="Rectangle 17">
            <a:extLst>
              <a:ext uri="{FF2B5EF4-FFF2-40B4-BE49-F238E27FC236}">
                <a16:creationId xmlns:a16="http://schemas.microsoft.com/office/drawing/2014/main" id="{86A76890-55BF-5F49-9B39-A7C4BB4D28A3}"/>
              </a:ext>
            </a:extLst>
          </p:cNvPr>
          <p:cNvSpPr/>
          <p:nvPr/>
        </p:nvSpPr>
        <p:spPr>
          <a:xfrm>
            <a:off x="3131840" y="5312757"/>
            <a:ext cx="1224136" cy="78965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Teams</a:t>
            </a:r>
          </a:p>
        </p:txBody>
      </p:sp>
      <p:sp>
        <p:nvSpPr>
          <p:cNvPr id="19" name="Rectangle 18">
            <a:extLst>
              <a:ext uri="{FF2B5EF4-FFF2-40B4-BE49-F238E27FC236}">
                <a16:creationId xmlns:a16="http://schemas.microsoft.com/office/drawing/2014/main" id="{63208B8A-6037-1C4A-AA29-61EB4658B006}"/>
              </a:ext>
            </a:extLst>
          </p:cNvPr>
          <p:cNvSpPr/>
          <p:nvPr/>
        </p:nvSpPr>
        <p:spPr>
          <a:xfrm>
            <a:off x="1691680" y="5312756"/>
            <a:ext cx="1224136" cy="78965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Stream</a:t>
            </a:r>
          </a:p>
        </p:txBody>
      </p:sp>
      <p:sp>
        <p:nvSpPr>
          <p:cNvPr id="20" name="Rectangle 19">
            <a:extLst>
              <a:ext uri="{FF2B5EF4-FFF2-40B4-BE49-F238E27FC236}">
                <a16:creationId xmlns:a16="http://schemas.microsoft.com/office/drawing/2014/main" id="{2E4F012B-E950-5348-B090-BC46C5909F79}"/>
              </a:ext>
            </a:extLst>
          </p:cNvPr>
          <p:cNvSpPr/>
          <p:nvPr/>
        </p:nvSpPr>
        <p:spPr>
          <a:xfrm>
            <a:off x="6013338" y="1187792"/>
            <a:ext cx="1224136" cy="78965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Forms &amp; Surveys</a:t>
            </a:r>
          </a:p>
        </p:txBody>
      </p:sp>
      <p:sp>
        <p:nvSpPr>
          <p:cNvPr id="21" name="Rectangle 20">
            <a:extLst>
              <a:ext uri="{FF2B5EF4-FFF2-40B4-BE49-F238E27FC236}">
                <a16:creationId xmlns:a16="http://schemas.microsoft.com/office/drawing/2014/main" id="{481E5A0E-8218-B346-BD40-A0A201DBF852}"/>
              </a:ext>
            </a:extLst>
          </p:cNvPr>
          <p:cNvSpPr/>
          <p:nvPr/>
        </p:nvSpPr>
        <p:spPr>
          <a:xfrm>
            <a:off x="6012160" y="2979227"/>
            <a:ext cx="1224136" cy="78965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On-Demand</a:t>
            </a:r>
          </a:p>
          <a:p>
            <a:pPr algn="ctr"/>
            <a:r>
              <a:rPr lang="en-GB" dirty="0"/>
              <a:t>Meetings</a:t>
            </a:r>
          </a:p>
        </p:txBody>
      </p:sp>
      <p:sp>
        <p:nvSpPr>
          <p:cNvPr id="22" name="Rectangle 21">
            <a:extLst>
              <a:ext uri="{FF2B5EF4-FFF2-40B4-BE49-F238E27FC236}">
                <a16:creationId xmlns:a16="http://schemas.microsoft.com/office/drawing/2014/main" id="{84ECBDC2-9D25-8047-B315-6A9D620B7032}"/>
              </a:ext>
            </a:extLst>
          </p:cNvPr>
          <p:cNvSpPr/>
          <p:nvPr/>
        </p:nvSpPr>
        <p:spPr>
          <a:xfrm>
            <a:off x="6012160" y="4810891"/>
            <a:ext cx="1224136" cy="78965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Document Sharing</a:t>
            </a:r>
          </a:p>
        </p:txBody>
      </p:sp>
      <p:sp>
        <p:nvSpPr>
          <p:cNvPr id="23" name="Rectangle 22">
            <a:extLst>
              <a:ext uri="{FF2B5EF4-FFF2-40B4-BE49-F238E27FC236}">
                <a16:creationId xmlns:a16="http://schemas.microsoft.com/office/drawing/2014/main" id="{5CE6D13A-3C77-D443-8815-3B5CC937482B}"/>
              </a:ext>
            </a:extLst>
          </p:cNvPr>
          <p:cNvSpPr/>
          <p:nvPr/>
        </p:nvSpPr>
        <p:spPr>
          <a:xfrm>
            <a:off x="4572000" y="5305576"/>
            <a:ext cx="1224136" cy="78965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Rights </a:t>
            </a:r>
            <a:r>
              <a:rPr lang="en-GB" dirty="0" err="1"/>
              <a:t>Mgmt</a:t>
            </a:r>
            <a:endParaRPr lang="en-GB" dirty="0"/>
          </a:p>
        </p:txBody>
      </p:sp>
      <p:cxnSp>
        <p:nvCxnSpPr>
          <p:cNvPr id="25" name="Elbow Connector 24">
            <a:extLst>
              <a:ext uri="{FF2B5EF4-FFF2-40B4-BE49-F238E27FC236}">
                <a16:creationId xmlns:a16="http://schemas.microsoft.com/office/drawing/2014/main" id="{8189D781-B5DD-C14D-9E73-6D0F3C89C055}"/>
              </a:ext>
            </a:extLst>
          </p:cNvPr>
          <p:cNvCxnSpPr>
            <a:stCxn id="14" idx="2"/>
            <a:endCxn id="19" idx="0"/>
          </p:cNvCxnSpPr>
          <p:nvPr/>
        </p:nvCxnSpPr>
        <p:spPr>
          <a:xfrm rot="10800000" flipV="1">
            <a:off x="2303748" y="4015580"/>
            <a:ext cx="1168728" cy="1297176"/>
          </a:xfrm>
          <a:prstGeom prst="bentConnector2">
            <a:avLst/>
          </a:prstGeom>
        </p:spPr>
        <p:style>
          <a:lnRef idx="1">
            <a:schemeClr val="accent2"/>
          </a:lnRef>
          <a:fillRef idx="0">
            <a:schemeClr val="accent2"/>
          </a:fillRef>
          <a:effectRef idx="0">
            <a:schemeClr val="accent2"/>
          </a:effectRef>
          <a:fontRef idx="minor">
            <a:schemeClr val="tx1"/>
          </a:fontRef>
        </p:style>
      </p:cxnSp>
      <p:cxnSp>
        <p:nvCxnSpPr>
          <p:cNvPr id="27" name="Elbow Connector 26">
            <a:extLst>
              <a:ext uri="{FF2B5EF4-FFF2-40B4-BE49-F238E27FC236}">
                <a16:creationId xmlns:a16="http://schemas.microsoft.com/office/drawing/2014/main" id="{B4551445-BE35-F440-91B1-B04D37159622}"/>
              </a:ext>
            </a:extLst>
          </p:cNvPr>
          <p:cNvCxnSpPr>
            <a:stCxn id="14" idx="3"/>
            <a:endCxn id="18" idx="0"/>
          </p:cNvCxnSpPr>
          <p:nvPr/>
        </p:nvCxnSpPr>
        <p:spPr>
          <a:xfrm rot="16200000" flipH="1">
            <a:off x="3285404" y="4854252"/>
            <a:ext cx="888119" cy="2888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BBB5BF77-FED7-A746-9246-3385F95A4E97}"/>
              </a:ext>
            </a:extLst>
          </p:cNvPr>
          <p:cNvCxnSpPr>
            <a:cxnSpLocks/>
            <a:endCxn id="23" idx="0"/>
          </p:cNvCxnSpPr>
          <p:nvPr/>
        </p:nvCxnSpPr>
        <p:spPr>
          <a:xfrm>
            <a:off x="4364058" y="4575595"/>
            <a:ext cx="820010" cy="72998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E774DFCE-E6D8-E840-B1B1-F940EC978AC2}"/>
              </a:ext>
            </a:extLst>
          </p:cNvPr>
          <p:cNvCxnSpPr>
            <a:stCxn id="14" idx="0"/>
            <a:endCxn id="20" idx="1"/>
          </p:cNvCxnSpPr>
          <p:nvPr/>
        </p:nvCxnSpPr>
        <p:spPr>
          <a:xfrm rot="5400000" flipH="1" flipV="1">
            <a:off x="4229721" y="1653468"/>
            <a:ext cx="1854464" cy="171277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2051EFE4-9197-9D4D-A989-718EC98E426D}"/>
              </a:ext>
            </a:extLst>
          </p:cNvPr>
          <p:cNvCxnSpPr>
            <a:stCxn id="14" idx="7"/>
            <a:endCxn id="15" idx="1"/>
          </p:cNvCxnSpPr>
          <p:nvPr/>
        </p:nvCxnSpPr>
        <p:spPr>
          <a:xfrm rot="5400000" flipH="1" flipV="1">
            <a:off x="4880070" y="2471531"/>
            <a:ext cx="1141039" cy="112894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FB7CAB37-BB3F-6E43-9230-220F630DAA97}"/>
              </a:ext>
            </a:extLst>
          </p:cNvPr>
          <p:cNvCxnSpPr>
            <a:stCxn id="14" idx="6"/>
            <a:endCxn id="17" idx="1"/>
          </p:cNvCxnSpPr>
          <p:nvPr/>
        </p:nvCxnSpPr>
        <p:spPr>
          <a:xfrm>
            <a:off x="5128660" y="4015580"/>
            <a:ext cx="883500" cy="27442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19503A14-3DD4-4145-BAA5-042D3333BBD5}"/>
              </a:ext>
            </a:extLst>
          </p:cNvPr>
          <p:cNvCxnSpPr>
            <a:stCxn id="14" idx="5"/>
            <a:endCxn id="22" idx="1"/>
          </p:cNvCxnSpPr>
          <p:nvPr/>
        </p:nvCxnSpPr>
        <p:spPr>
          <a:xfrm rot="16200000" flipH="1">
            <a:off x="5058597" y="4252157"/>
            <a:ext cx="781082" cy="1126043"/>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6F08D52A-35EF-024B-A677-372545DDA6DB}"/>
              </a:ext>
            </a:extLst>
          </p:cNvPr>
          <p:cNvSpPr/>
          <p:nvPr/>
        </p:nvSpPr>
        <p:spPr>
          <a:xfrm>
            <a:off x="753902" y="3768121"/>
            <a:ext cx="1368152" cy="864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True Blue</a:t>
            </a:r>
          </a:p>
        </p:txBody>
      </p:sp>
    </p:spTree>
    <p:extLst>
      <p:ext uri="{BB962C8B-B14F-4D97-AF65-F5344CB8AC3E}">
        <p14:creationId xmlns:p14="http://schemas.microsoft.com/office/powerpoint/2010/main" val="3786629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7CBA5-D1D6-4C46-94E4-87D29E804311}"/>
              </a:ext>
            </a:extLst>
          </p:cNvPr>
          <p:cNvSpPr>
            <a:spLocks noGrp="1"/>
          </p:cNvSpPr>
          <p:nvPr>
            <p:ph type="title"/>
          </p:nvPr>
        </p:nvSpPr>
        <p:spPr/>
        <p:txBody>
          <a:bodyPr/>
          <a:lstStyle/>
          <a:p>
            <a:r>
              <a:rPr lang="en-GB" b="1" dirty="0">
                <a:solidFill>
                  <a:srgbClr val="FF0000"/>
                </a:solidFill>
              </a:rPr>
              <a:t>#10 – Recording a Skype for Business Event</a:t>
            </a:r>
          </a:p>
        </p:txBody>
      </p:sp>
      <p:sp>
        <p:nvSpPr>
          <p:cNvPr id="3" name="Content Placeholder 2">
            <a:extLst>
              <a:ext uri="{FF2B5EF4-FFF2-40B4-BE49-F238E27FC236}">
                <a16:creationId xmlns:a16="http://schemas.microsoft.com/office/drawing/2014/main" id="{C76361FA-6155-5C4A-B962-2C76CF8D86A3}"/>
              </a:ext>
            </a:extLst>
          </p:cNvPr>
          <p:cNvSpPr>
            <a:spLocks noGrp="1"/>
          </p:cNvSpPr>
          <p:nvPr>
            <p:ph idx="1"/>
          </p:nvPr>
        </p:nvSpPr>
        <p:spPr/>
        <p:txBody>
          <a:bodyPr>
            <a:normAutofit/>
          </a:bodyPr>
          <a:lstStyle/>
          <a:p>
            <a:pPr>
              <a:lnSpc>
                <a:spcPct val="150000"/>
              </a:lnSpc>
            </a:pPr>
            <a:r>
              <a:rPr lang="en-GB" sz="2800" dirty="0"/>
              <a:t>Members of the team could not attend</a:t>
            </a:r>
          </a:p>
          <a:p>
            <a:pPr>
              <a:lnSpc>
                <a:spcPct val="150000"/>
              </a:lnSpc>
            </a:pPr>
            <a:r>
              <a:rPr lang="en-GB" sz="2800" dirty="0"/>
              <a:t>It’s a training workshop that can now be replayed</a:t>
            </a:r>
          </a:p>
          <a:p>
            <a:pPr>
              <a:lnSpc>
                <a:spcPct val="150000"/>
              </a:lnSpc>
            </a:pPr>
            <a:r>
              <a:rPr lang="en-GB" sz="2800" dirty="0"/>
              <a:t>Project activities can be documented this way – chats, whiteboard flow, files, conversations…</a:t>
            </a:r>
          </a:p>
        </p:txBody>
      </p:sp>
    </p:spTree>
    <p:extLst>
      <p:ext uri="{BB962C8B-B14F-4D97-AF65-F5344CB8AC3E}">
        <p14:creationId xmlns:p14="http://schemas.microsoft.com/office/powerpoint/2010/main" val="2230735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ED5D5-22A5-BE43-99B3-83FB56EBA654}"/>
              </a:ext>
            </a:extLst>
          </p:cNvPr>
          <p:cNvSpPr>
            <a:spLocks noGrp="1"/>
          </p:cNvSpPr>
          <p:nvPr>
            <p:ph type="title"/>
          </p:nvPr>
        </p:nvSpPr>
        <p:spPr/>
        <p:txBody>
          <a:bodyPr/>
          <a:lstStyle/>
          <a:p>
            <a:r>
              <a:rPr lang="en-GB" dirty="0"/>
              <a:t>How</a:t>
            </a:r>
          </a:p>
        </p:txBody>
      </p:sp>
      <p:pic>
        <p:nvPicPr>
          <p:cNvPr id="5" name="Picture 4">
            <a:extLst>
              <a:ext uri="{FF2B5EF4-FFF2-40B4-BE49-F238E27FC236}">
                <a16:creationId xmlns:a16="http://schemas.microsoft.com/office/drawing/2014/main" id="{30769536-F1D1-2F4A-98A2-B0C56F8CDC2E}"/>
              </a:ext>
            </a:extLst>
          </p:cNvPr>
          <p:cNvPicPr>
            <a:picLocks noChangeAspect="1"/>
          </p:cNvPicPr>
          <p:nvPr/>
        </p:nvPicPr>
        <p:blipFill>
          <a:blip r:embed="rId2"/>
          <a:stretch>
            <a:fillRect/>
          </a:stretch>
        </p:blipFill>
        <p:spPr>
          <a:xfrm>
            <a:off x="2435707" y="1690985"/>
            <a:ext cx="6136281" cy="4563425"/>
          </a:xfrm>
          <a:prstGeom prst="rect">
            <a:avLst/>
          </a:prstGeom>
        </p:spPr>
      </p:pic>
      <p:pic>
        <p:nvPicPr>
          <p:cNvPr id="9" name="Picture 8">
            <a:extLst>
              <a:ext uri="{FF2B5EF4-FFF2-40B4-BE49-F238E27FC236}">
                <a16:creationId xmlns:a16="http://schemas.microsoft.com/office/drawing/2014/main" id="{FABE7A21-7518-9444-B2D4-D42760D09587}"/>
              </a:ext>
            </a:extLst>
          </p:cNvPr>
          <p:cNvPicPr>
            <a:picLocks noChangeAspect="1"/>
          </p:cNvPicPr>
          <p:nvPr/>
        </p:nvPicPr>
        <p:blipFill>
          <a:blip r:embed="rId3"/>
          <a:stretch>
            <a:fillRect/>
          </a:stretch>
        </p:blipFill>
        <p:spPr>
          <a:xfrm>
            <a:off x="73196" y="1917392"/>
            <a:ext cx="2085975" cy="3848100"/>
          </a:xfrm>
          <a:prstGeom prst="rect">
            <a:avLst/>
          </a:prstGeom>
        </p:spPr>
      </p:pic>
      <p:pic>
        <p:nvPicPr>
          <p:cNvPr id="11" name="Picture 10">
            <a:extLst>
              <a:ext uri="{FF2B5EF4-FFF2-40B4-BE49-F238E27FC236}">
                <a16:creationId xmlns:a16="http://schemas.microsoft.com/office/drawing/2014/main" id="{AB016F30-2B38-2645-9A2D-67B7A2F183FD}"/>
              </a:ext>
            </a:extLst>
          </p:cNvPr>
          <p:cNvPicPr>
            <a:picLocks noChangeAspect="1"/>
          </p:cNvPicPr>
          <p:nvPr/>
        </p:nvPicPr>
        <p:blipFill>
          <a:blip r:embed="rId4"/>
          <a:stretch>
            <a:fillRect/>
          </a:stretch>
        </p:blipFill>
        <p:spPr>
          <a:xfrm>
            <a:off x="2471005" y="4675718"/>
            <a:ext cx="4676775" cy="657225"/>
          </a:xfrm>
          <a:prstGeom prst="rect">
            <a:avLst/>
          </a:prstGeom>
        </p:spPr>
      </p:pic>
      <p:pic>
        <p:nvPicPr>
          <p:cNvPr id="13" name="Picture 12">
            <a:extLst>
              <a:ext uri="{FF2B5EF4-FFF2-40B4-BE49-F238E27FC236}">
                <a16:creationId xmlns:a16="http://schemas.microsoft.com/office/drawing/2014/main" id="{C73BE2A5-7DED-ED4C-AE7F-ACE9DCAB766B}"/>
              </a:ext>
            </a:extLst>
          </p:cNvPr>
          <p:cNvPicPr>
            <a:picLocks noChangeAspect="1"/>
          </p:cNvPicPr>
          <p:nvPr/>
        </p:nvPicPr>
        <p:blipFill>
          <a:blip r:embed="rId5"/>
          <a:stretch>
            <a:fillRect/>
          </a:stretch>
        </p:blipFill>
        <p:spPr>
          <a:xfrm>
            <a:off x="1724025" y="1152768"/>
            <a:ext cx="7419975" cy="742950"/>
          </a:xfrm>
          <a:prstGeom prst="rect">
            <a:avLst/>
          </a:prstGeom>
        </p:spPr>
      </p:pic>
    </p:spTree>
    <p:extLst>
      <p:ext uri="{BB962C8B-B14F-4D97-AF65-F5344CB8AC3E}">
        <p14:creationId xmlns:p14="http://schemas.microsoft.com/office/powerpoint/2010/main" val="2765106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6C6EB-1AF0-B747-86D0-BA341801B7EE}"/>
              </a:ext>
            </a:extLst>
          </p:cNvPr>
          <p:cNvSpPr>
            <a:spLocks noGrp="1"/>
          </p:cNvSpPr>
          <p:nvPr>
            <p:ph type="title"/>
          </p:nvPr>
        </p:nvSpPr>
        <p:spPr/>
        <p:txBody>
          <a:bodyPr/>
          <a:lstStyle/>
          <a:p>
            <a:r>
              <a:rPr lang="en-GB" dirty="0">
                <a:solidFill>
                  <a:srgbClr val="FF0000"/>
                </a:solidFill>
              </a:rPr>
              <a:t>#11 – Teams and OnDemand Meeting</a:t>
            </a:r>
          </a:p>
        </p:txBody>
      </p:sp>
      <p:sp>
        <p:nvSpPr>
          <p:cNvPr id="3" name="Content Placeholder 2">
            <a:extLst>
              <a:ext uri="{FF2B5EF4-FFF2-40B4-BE49-F238E27FC236}">
                <a16:creationId xmlns:a16="http://schemas.microsoft.com/office/drawing/2014/main" id="{E92A8F54-F769-1A42-AB24-065CE7E3B1BF}"/>
              </a:ext>
            </a:extLst>
          </p:cNvPr>
          <p:cNvSpPr>
            <a:spLocks noGrp="1"/>
          </p:cNvSpPr>
          <p:nvPr>
            <p:ph idx="1"/>
          </p:nvPr>
        </p:nvSpPr>
        <p:spPr/>
        <p:txBody>
          <a:bodyPr/>
          <a:lstStyle/>
          <a:p>
            <a:r>
              <a:rPr lang="en-GB" sz="2400" dirty="0"/>
              <a:t>A place for teams to chat, share files, have calls and meetings</a:t>
            </a:r>
          </a:p>
          <a:p>
            <a:r>
              <a:rPr lang="en-GB" sz="2400" dirty="0"/>
              <a:t>Teams rolling out with focus on migrating from Blackboard Organisations before September 2018</a:t>
            </a:r>
          </a:p>
          <a:p>
            <a:r>
              <a:rPr lang="en-GB" sz="2400" dirty="0"/>
              <a:t>Relatively new utility so functions still appearing</a:t>
            </a:r>
          </a:p>
          <a:p>
            <a:r>
              <a:rPr lang="en-GB" sz="2400" dirty="0"/>
              <a:t>We will be continuing to roll out from CTSI and O365 HQ, but will delegate to departments when naming convention utility, persistence controls are released.</a:t>
            </a:r>
          </a:p>
          <a:p>
            <a:endParaRPr lang="en-GB" sz="2400" dirty="0"/>
          </a:p>
          <a:p>
            <a:pPr marL="342900" lvl="1" indent="0">
              <a:buNone/>
            </a:pPr>
            <a:endParaRPr lang="en-GB" dirty="0"/>
          </a:p>
        </p:txBody>
      </p:sp>
    </p:spTree>
    <p:extLst>
      <p:ext uri="{BB962C8B-B14F-4D97-AF65-F5344CB8AC3E}">
        <p14:creationId xmlns:p14="http://schemas.microsoft.com/office/powerpoint/2010/main" val="3613405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CA" sz="4000" b="1" dirty="0">
                <a:solidFill>
                  <a:srgbClr val="FF0000"/>
                </a:solidFill>
              </a:rPr>
              <a:t>Thank You!</a:t>
            </a:r>
          </a:p>
        </p:txBody>
      </p:sp>
      <p:sp>
        <p:nvSpPr>
          <p:cNvPr id="4" name="Content Placeholder 3"/>
          <p:cNvSpPr>
            <a:spLocks noGrp="1"/>
          </p:cNvSpPr>
          <p:nvPr>
            <p:ph idx="1"/>
          </p:nvPr>
        </p:nvSpPr>
        <p:spPr>
          <a:xfrm>
            <a:off x="457200" y="1600200"/>
            <a:ext cx="8229600" cy="4781127"/>
          </a:xfrm>
        </p:spPr>
        <p:txBody>
          <a:bodyPr>
            <a:normAutofit/>
          </a:bodyPr>
          <a:lstStyle/>
          <a:p>
            <a:pPr marL="0" indent="0">
              <a:buNone/>
            </a:pPr>
            <a:r>
              <a:rPr lang="en-CA" sz="3200" i="1" dirty="0"/>
              <a:t>How to reach me,</a:t>
            </a:r>
          </a:p>
          <a:p>
            <a:pPr marL="0" indent="0">
              <a:buNone/>
            </a:pPr>
            <a:r>
              <a:rPr lang="en-CA" sz="3200" i="1" dirty="0"/>
              <a:t>… or to invite me to visit your department…</a:t>
            </a:r>
          </a:p>
          <a:p>
            <a:pPr marL="0" indent="0">
              <a:buNone/>
            </a:pPr>
            <a:endParaRPr lang="en-CA" sz="3200" dirty="0"/>
          </a:p>
          <a:p>
            <a:pPr marL="0" indent="0">
              <a:buNone/>
            </a:pPr>
            <a:r>
              <a:rPr lang="en-CA" sz="3200" dirty="0"/>
              <a:t>Marden Paul</a:t>
            </a:r>
          </a:p>
          <a:p>
            <a:pPr marL="0" indent="0">
              <a:buNone/>
            </a:pPr>
            <a:r>
              <a:rPr lang="en-CA" sz="3200" dirty="0">
                <a:hlinkClick r:id="rId2"/>
              </a:rPr>
              <a:t>marden.paul@utoronto.ca</a:t>
            </a:r>
            <a:r>
              <a:rPr lang="en-CA" sz="3200" dirty="0"/>
              <a:t> </a:t>
            </a:r>
          </a:p>
          <a:p>
            <a:pPr marL="0" indent="0">
              <a:buNone/>
            </a:pPr>
            <a:r>
              <a:rPr lang="en-CA" sz="3200" dirty="0"/>
              <a:t>Skype 4 Business</a:t>
            </a:r>
          </a:p>
          <a:p>
            <a:pPr marL="0" indent="0">
              <a:buNone/>
            </a:pPr>
            <a:r>
              <a:rPr lang="en-CA" sz="3200" dirty="0"/>
              <a:t>416 946 0440 or 416 578 0615</a:t>
            </a:r>
          </a:p>
          <a:p>
            <a:pPr marL="0" indent="0">
              <a:buNone/>
            </a:pPr>
            <a:r>
              <a:rPr lang="en-CA" sz="3200" dirty="0"/>
              <a:t>Twitter: </a:t>
            </a:r>
            <a:r>
              <a:rPr lang="en-CA" sz="3200" dirty="0" err="1"/>
              <a:t>mardster</a:t>
            </a:r>
            <a:endParaRPr lang="en-CA" sz="3200" dirty="0"/>
          </a:p>
          <a:p>
            <a:pPr marL="0" indent="0">
              <a:buNone/>
            </a:pPr>
            <a:endParaRPr lang="en-CA" sz="3200" dirty="0"/>
          </a:p>
          <a:p>
            <a:pPr marL="0" indent="0">
              <a:buNone/>
            </a:pPr>
            <a:endParaRPr lang="en-CA" dirty="0"/>
          </a:p>
        </p:txBody>
      </p:sp>
    </p:spTree>
    <p:extLst>
      <p:ext uri="{BB962C8B-B14F-4D97-AF65-F5344CB8AC3E}">
        <p14:creationId xmlns:p14="http://schemas.microsoft.com/office/powerpoint/2010/main" val="3716908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20857" y="219411"/>
            <a:ext cx="3785653" cy="3785653"/>
          </a:xfrm>
          <a:prstGeom prst="rect">
            <a:avLst/>
          </a:prstGeom>
        </p:spPr>
      </p:pic>
      <p:sp>
        <p:nvSpPr>
          <p:cNvPr id="2" name="Title 1"/>
          <p:cNvSpPr>
            <a:spLocks noGrp="1"/>
          </p:cNvSpPr>
          <p:nvPr>
            <p:ph type="ctrTitle"/>
          </p:nvPr>
        </p:nvSpPr>
        <p:spPr>
          <a:xfrm>
            <a:off x="685800" y="3831183"/>
            <a:ext cx="7772400" cy="1470025"/>
          </a:xfrm>
        </p:spPr>
        <p:txBody>
          <a:bodyPr/>
          <a:lstStyle/>
          <a:p>
            <a:r>
              <a:rPr lang="en-CA" dirty="0"/>
              <a:t>Thank You</a:t>
            </a:r>
          </a:p>
        </p:txBody>
      </p:sp>
      <p:sp>
        <p:nvSpPr>
          <p:cNvPr id="3" name="Subtitle 2"/>
          <p:cNvSpPr>
            <a:spLocks noGrp="1"/>
          </p:cNvSpPr>
          <p:nvPr>
            <p:ph type="subTitle" idx="1"/>
          </p:nvPr>
        </p:nvSpPr>
        <p:spPr>
          <a:xfrm>
            <a:off x="0" y="6021288"/>
            <a:ext cx="9144000" cy="599089"/>
          </a:xfrm>
        </p:spPr>
        <p:txBody>
          <a:bodyPr/>
          <a:lstStyle/>
          <a:p>
            <a:r>
              <a:rPr lang="en-CA" b="1" dirty="0">
                <a:solidFill>
                  <a:schemeClr val="accent2">
                    <a:lumMod val="60000"/>
                    <a:lumOff val="40000"/>
                  </a:schemeClr>
                </a:solidFill>
              </a:rPr>
              <a:t>@</a:t>
            </a:r>
            <a:r>
              <a:rPr lang="en-CA" b="1" dirty="0" err="1">
                <a:solidFill>
                  <a:schemeClr val="accent2">
                    <a:lumMod val="60000"/>
                    <a:lumOff val="40000"/>
                  </a:schemeClr>
                </a:solidFill>
              </a:rPr>
              <a:t>Tech</a:t>
            </a:r>
            <a:r>
              <a:rPr lang="en-CA" b="1" dirty="0" err="1">
                <a:solidFill>
                  <a:schemeClr val="tx1">
                    <a:lumMod val="75000"/>
                    <a:lumOff val="25000"/>
                  </a:schemeClr>
                </a:solidFill>
              </a:rPr>
              <a:t>Know</a:t>
            </a:r>
            <a:r>
              <a:rPr lang="en-CA" b="1" dirty="0" err="1">
                <a:solidFill>
                  <a:schemeClr val="accent5">
                    <a:lumMod val="75000"/>
                    <a:lumOff val="25000"/>
                  </a:schemeClr>
                </a:solidFill>
              </a:rPr>
              <a:t>File</a:t>
            </a:r>
            <a:r>
              <a:rPr lang="en-CA" b="1" dirty="0"/>
              <a:t>  </a:t>
            </a:r>
            <a:r>
              <a:rPr lang="en-CA" b="1" dirty="0">
                <a:solidFill>
                  <a:schemeClr val="tx2">
                    <a:lumMod val="90000"/>
                    <a:lumOff val="10000"/>
                  </a:schemeClr>
                </a:solidFill>
              </a:rPr>
              <a:t>#TKF</a:t>
            </a:r>
            <a:r>
              <a:rPr lang="en-CA" b="1" dirty="0">
                <a:solidFill>
                  <a:schemeClr val="accent3">
                    <a:lumMod val="60000"/>
                    <a:lumOff val="40000"/>
                  </a:schemeClr>
                </a:solidFill>
              </a:rPr>
              <a:t>18</a:t>
            </a:r>
          </a:p>
        </p:txBody>
      </p:sp>
    </p:spTree>
    <p:extLst>
      <p:ext uri="{BB962C8B-B14F-4D97-AF65-F5344CB8AC3E}">
        <p14:creationId xmlns:p14="http://schemas.microsoft.com/office/powerpoint/2010/main" val="106032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CAE9D8-3098-B143-87EE-EBBCF2D442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1268760"/>
            <a:ext cx="8596884" cy="4201260"/>
          </a:xfrm>
          <a:prstGeom prst="rect">
            <a:avLst/>
          </a:prstGeom>
        </p:spPr>
      </p:pic>
    </p:spTree>
    <p:extLst>
      <p:ext uri="{BB962C8B-B14F-4D97-AF65-F5344CB8AC3E}">
        <p14:creationId xmlns:p14="http://schemas.microsoft.com/office/powerpoint/2010/main" val="1557449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4236-EB72-7A43-B6D7-431402BEBCF2}"/>
              </a:ext>
            </a:extLst>
          </p:cNvPr>
          <p:cNvSpPr>
            <a:spLocks noGrp="1"/>
          </p:cNvSpPr>
          <p:nvPr>
            <p:ph type="title"/>
          </p:nvPr>
        </p:nvSpPr>
        <p:spPr/>
        <p:txBody>
          <a:bodyPr/>
          <a:lstStyle/>
          <a:p>
            <a:r>
              <a:rPr lang="en-GB" dirty="0"/>
              <a:t>Office 365’s Quantum Reality</a:t>
            </a:r>
          </a:p>
        </p:txBody>
      </p:sp>
      <p:pic>
        <p:nvPicPr>
          <p:cNvPr id="6" name="Picture 5">
            <a:extLst>
              <a:ext uri="{FF2B5EF4-FFF2-40B4-BE49-F238E27FC236}">
                <a16:creationId xmlns:a16="http://schemas.microsoft.com/office/drawing/2014/main" id="{6F708F14-5C57-D141-A018-EBFE2FE7EA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1" y="1165002"/>
            <a:ext cx="9149835" cy="5504358"/>
          </a:xfrm>
          <a:prstGeom prst="rect">
            <a:avLst/>
          </a:prstGeom>
        </p:spPr>
      </p:pic>
      <p:pic>
        <p:nvPicPr>
          <p:cNvPr id="8" name="Picture 7">
            <a:extLst>
              <a:ext uri="{FF2B5EF4-FFF2-40B4-BE49-F238E27FC236}">
                <a16:creationId xmlns:a16="http://schemas.microsoft.com/office/drawing/2014/main" id="{718E3109-1798-9B4C-A55F-28BF5CC4F1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698" y="1345913"/>
            <a:ext cx="3395102" cy="2780928"/>
          </a:xfrm>
          <a:prstGeom prst="rect">
            <a:avLst/>
          </a:prstGeom>
        </p:spPr>
      </p:pic>
      <p:pic>
        <p:nvPicPr>
          <p:cNvPr id="10" name="Picture 9">
            <a:extLst>
              <a:ext uri="{FF2B5EF4-FFF2-40B4-BE49-F238E27FC236}">
                <a16:creationId xmlns:a16="http://schemas.microsoft.com/office/drawing/2014/main" id="{7E8D89B1-F012-D94A-B292-913C124FF7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528" y="1376001"/>
            <a:ext cx="3707904" cy="2463804"/>
          </a:xfrm>
          <a:prstGeom prst="rect">
            <a:avLst/>
          </a:prstGeom>
        </p:spPr>
      </p:pic>
      <p:pic>
        <p:nvPicPr>
          <p:cNvPr id="12" name="Picture 11">
            <a:extLst>
              <a:ext uri="{FF2B5EF4-FFF2-40B4-BE49-F238E27FC236}">
                <a16:creationId xmlns:a16="http://schemas.microsoft.com/office/drawing/2014/main" id="{562467F2-8960-C544-852E-23241F8288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8803" y="3068960"/>
            <a:ext cx="4658069" cy="3122786"/>
          </a:xfrm>
          <a:prstGeom prst="rect">
            <a:avLst/>
          </a:prstGeom>
        </p:spPr>
      </p:pic>
    </p:spTree>
    <p:extLst>
      <p:ext uri="{BB962C8B-B14F-4D97-AF65-F5344CB8AC3E}">
        <p14:creationId xmlns:p14="http://schemas.microsoft.com/office/powerpoint/2010/main" val="2878971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8" presetClass="path" presetSubtype="0" accel="50000" decel="50000" fill="hold" nodeType="clickEffect">
                                  <p:stCondLst>
                                    <p:cond delay="0"/>
                                  </p:stCondLst>
                                  <p:childTnLst>
                                    <p:animMotion origin="layout" path="M 0 0 C 0.008 0.008 0.017 0.016 0.021 0.026 C 0.025 0.037 0.027 0.05 0.029 0.063 C 0.031 0.076 0.029 0.087 0.027 0.099 C 0.025 0.11 0.022 0.122 0.015 0.132 C 0.009 0.142 -0.001 0.15 -0.012 0.156 C -0.022 0.162 -0.034 0.166 -0.046 0.168 C -0.058 0.17 -0.07 0.17 -0.081 0.168 C -0.093 0.166 -0.104 0.161 -0.113 0.153 C -0.122 0.146 -0.13 0.137 -0.134 0.126 C -0.139 0.116 -0.141 0.102 -0.141 0.091 C -0.142 0.08 -0.141 0.067 -0.136 0.056 C -0.131 0.046 -0.122 0.038 -0.11 0.034 C -0.098 0.031 -0.086 0.035 -0.078 0.042 C -0.071 0.049 -0.066 0.06 -0.065 0.073 C -0.065 0.086 -0.066 0.098 -0.071 0.108 C -0.076 0.118 -0.075 0.12 -0.095 0.133 C -0.113 0.147 -0.131 0.143 -0.142 0.144 C -0.153 0.144 -0.162 0.14 -0.173 0.136 C -0.185 0.131 -0.195 0.122 -0.202 0.114 C -0.209 0.106 -0.212 0.096 -0.216 0.08 C -0.219 0.064 -0.219 0.056 -0.219 0.044 C -0.219 0.032 -0.219 0.02 -0.219 0.008 E" pathEditMode="relative" ptsTypes="">
                                      <p:cBhvr>
                                        <p:cTn id="28" dur="2000" fill="hold"/>
                                        <p:tgtEl>
                                          <p:spTgt spid="12"/>
                                        </p:tgtEl>
                                        <p:attrNameLst>
                                          <p:attrName>ppt_x</p:attrName>
                                          <p:attrName>ppt_y</p:attrName>
                                        </p:attrNameLst>
                                      </p:cBhvr>
                                    </p:animMotion>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87459" y="760394"/>
            <a:ext cx="1755282" cy="2602210"/>
          </a:xfrm>
          <a:ln w="19050">
            <a:solidFill>
              <a:srgbClr val="0070C0"/>
            </a:solidFill>
          </a:ln>
        </p:spPr>
        <p:txBody>
          <a:bodyPr>
            <a:noAutofit/>
          </a:bodyPr>
          <a:lstStyle/>
          <a:p>
            <a:pPr algn="ctr"/>
            <a:r>
              <a:rPr lang="en-CA" sz="2400" dirty="0"/>
              <a:t>Important</a:t>
            </a:r>
            <a:br>
              <a:rPr lang="en-CA" sz="2400" dirty="0"/>
            </a:br>
            <a:br>
              <a:rPr lang="en-CA" sz="2400" dirty="0"/>
            </a:br>
            <a:r>
              <a:rPr lang="en-CA" sz="2400" dirty="0"/>
              <a:t>things</a:t>
            </a:r>
            <a:br>
              <a:rPr lang="en-CA" sz="2400" dirty="0"/>
            </a:br>
            <a:br>
              <a:rPr lang="en-CA" sz="2400" dirty="0"/>
            </a:br>
            <a:r>
              <a:rPr lang="en-CA" sz="2400" dirty="0"/>
              <a:t>to </a:t>
            </a:r>
            <a:br>
              <a:rPr lang="en-CA" sz="2400" dirty="0"/>
            </a:br>
            <a:br>
              <a:rPr lang="en-CA" sz="2400" dirty="0"/>
            </a:br>
            <a:r>
              <a:rPr lang="en-CA" sz="2400" dirty="0"/>
              <a:t>remember </a:t>
            </a:r>
          </a:p>
        </p:txBody>
      </p:sp>
      <p:sp>
        <p:nvSpPr>
          <p:cNvPr id="6" name="Content Placeholder 5"/>
          <p:cNvSpPr>
            <a:spLocks noGrp="1"/>
          </p:cNvSpPr>
          <p:nvPr>
            <p:ph idx="1"/>
          </p:nvPr>
        </p:nvSpPr>
        <p:spPr>
          <a:xfrm>
            <a:off x="2915816" y="908721"/>
            <a:ext cx="5770984" cy="4968552"/>
          </a:xfrm>
        </p:spPr>
        <p:txBody>
          <a:bodyPr>
            <a:normAutofit/>
          </a:bodyPr>
          <a:lstStyle/>
          <a:p>
            <a:r>
              <a:rPr lang="en-CA" dirty="0"/>
              <a:t>Regular change</a:t>
            </a:r>
          </a:p>
          <a:p>
            <a:r>
              <a:rPr lang="en-CA" dirty="0"/>
              <a:t>New functionality</a:t>
            </a:r>
          </a:p>
          <a:p>
            <a:r>
              <a:rPr lang="en-CA" dirty="0"/>
              <a:t>We want u 2 experiment</a:t>
            </a:r>
          </a:p>
          <a:p>
            <a:r>
              <a:rPr lang="en-CA" dirty="0"/>
              <a:t>We want to know what you do</a:t>
            </a:r>
          </a:p>
          <a:p>
            <a:r>
              <a:rPr lang="en-CA" dirty="0"/>
              <a:t>We want to share great practices across the University</a:t>
            </a:r>
          </a:p>
          <a:p>
            <a:r>
              <a:rPr lang="en-CA" dirty="0"/>
              <a:t>You are the experts!</a:t>
            </a:r>
          </a:p>
          <a:p>
            <a:r>
              <a:rPr lang="en-CA" dirty="0"/>
              <a:t>Watch the monthly updates, the Office 365 Roadmap, and </a:t>
            </a:r>
            <a:r>
              <a:rPr lang="en-CA" dirty="0">
                <a:hlinkClick r:id="rId2"/>
              </a:rPr>
              <a:t>http://office.utoronto.ca</a:t>
            </a:r>
            <a:endParaRPr lang="en-CA" dirty="0"/>
          </a:p>
          <a:p>
            <a:endParaRPr lang="en-CA" dirty="0"/>
          </a:p>
          <a:p>
            <a:endParaRPr lang="en-CA" dirty="0"/>
          </a:p>
        </p:txBody>
      </p:sp>
      <p:pic>
        <p:nvPicPr>
          <p:cNvPr id="8" name="Picture 7">
            <a:extLst>
              <a:ext uri="{FF2B5EF4-FFF2-40B4-BE49-F238E27FC236}">
                <a16:creationId xmlns:a16="http://schemas.microsoft.com/office/drawing/2014/main" id="{031D340D-4D3B-7447-A207-53855CE9C0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776" y="3717032"/>
            <a:ext cx="2648648" cy="2017142"/>
          </a:xfrm>
          <a:prstGeom prst="rect">
            <a:avLst/>
          </a:prstGeom>
        </p:spPr>
      </p:pic>
    </p:spTree>
    <p:extLst>
      <p:ext uri="{BB962C8B-B14F-4D97-AF65-F5344CB8AC3E}">
        <p14:creationId xmlns:p14="http://schemas.microsoft.com/office/powerpoint/2010/main" val="4096137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85B15-49C0-C842-9FF1-32771D5516D0}"/>
              </a:ext>
            </a:extLst>
          </p:cNvPr>
          <p:cNvSpPr>
            <a:spLocks noGrp="1"/>
          </p:cNvSpPr>
          <p:nvPr>
            <p:ph type="title"/>
          </p:nvPr>
        </p:nvSpPr>
        <p:spPr/>
        <p:txBody>
          <a:bodyPr/>
          <a:lstStyle/>
          <a:p>
            <a:r>
              <a:rPr lang="en-GB" i="1" dirty="0"/>
              <a:t>For each of today’s functions, we’ll consider…</a:t>
            </a:r>
          </a:p>
        </p:txBody>
      </p:sp>
      <p:sp>
        <p:nvSpPr>
          <p:cNvPr id="4" name="Rounded Rectangle 3">
            <a:extLst>
              <a:ext uri="{FF2B5EF4-FFF2-40B4-BE49-F238E27FC236}">
                <a16:creationId xmlns:a16="http://schemas.microsoft.com/office/drawing/2014/main" id="{BDAF3436-8ACC-4D41-8C08-9209F9CF2367}"/>
              </a:ext>
            </a:extLst>
          </p:cNvPr>
          <p:cNvSpPr/>
          <p:nvPr/>
        </p:nvSpPr>
        <p:spPr>
          <a:xfrm>
            <a:off x="827584" y="1556792"/>
            <a:ext cx="2880320" cy="115212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2800" dirty="0"/>
              <a:t>What does it do</a:t>
            </a:r>
          </a:p>
        </p:txBody>
      </p:sp>
      <p:sp>
        <p:nvSpPr>
          <p:cNvPr id="5" name="Rounded Rectangle 4">
            <a:extLst>
              <a:ext uri="{FF2B5EF4-FFF2-40B4-BE49-F238E27FC236}">
                <a16:creationId xmlns:a16="http://schemas.microsoft.com/office/drawing/2014/main" id="{D294AAEE-0F77-6948-8860-69859127BD15}"/>
              </a:ext>
            </a:extLst>
          </p:cNvPr>
          <p:cNvSpPr/>
          <p:nvPr/>
        </p:nvSpPr>
        <p:spPr>
          <a:xfrm>
            <a:off x="3131840" y="2882355"/>
            <a:ext cx="2880320" cy="115212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2800" dirty="0"/>
              <a:t>Why it’s useful</a:t>
            </a:r>
          </a:p>
        </p:txBody>
      </p:sp>
      <p:sp>
        <p:nvSpPr>
          <p:cNvPr id="6" name="Rounded Rectangle 5">
            <a:extLst>
              <a:ext uri="{FF2B5EF4-FFF2-40B4-BE49-F238E27FC236}">
                <a16:creationId xmlns:a16="http://schemas.microsoft.com/office/drawing/2014/main" id="{7CF2BA18-7027-D845-B494-D01C199DD46E}"/>
              </a:ext>
            </a:extLst>
          </p:cNvPr>
          <p:cNvSpPr/>
          <p:nvPr/>
        </p:nvSpPr>
        <p:spPr>
          <a:xfrm>
            <a:off x="5220072" y="4221088"/>
            <a:ext cx="3096344" cy="115212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sz="2800" dirty="0"/>
              <a:t>How to use</a:t>
            </a:r>
          </a:p>
        </p:txBody>
      </p:sp>
    </p:spTree>
    <p:extLst>
      <p:ext uri="{BB962C8B-B14F-4D97-AF65-F5344CB8AC3E}">
        <p14:creationId xmlns:p14="http://schemas.microsoft.com/office/powerpoint/2010/main" val="3175451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FE074-8C18-B34E-9C31-FA5490DFCAF6}"/>
              </a:ext>
            </a:extLst>
          </p:cNvPr>
          <p:cNvSpPr>
            <a:spLocks noGrp="1"/>
          </p:cNvSpPr>
          <p:nvPr>
            <p:ph type="title"/>
          </p:nvPr>
        </p:nvSpPr>
        <p:spPr/>
        <p:txBody>
          <a:bodyPr/>
          <a:lstStyle/>
          <a:p>
            <a:r>
              <a:rPr lang="en-GB" b="1" dirty="0">
                <a:solidFill>
                  <a:srgbClr val="FF0000"/>
                </a:solidFill>
              </a:rPr>
              <a:t>10+ World-Rocking Office 365 Functions</a:t>
            </a:r>
          </a:p>
        </p:txBody>
      </p:sp>
      <p:sp>
        <p:nvSpPr>
          <p:cNvPr id="3" name="Content Placeholder 2">
            <a:extLst>
              <a:ext uri="{FF2B5EF4-FFF2-40B4-BE49-F238E27FC236}">
                <a16:creationId xmlns:a16="http://schemas.microsoft.com/office/drawing/2014/main" id="{74D8D4D4-38AF-2C48-8633-B27C47C45494}"/>
              </a:ext>
            </a:extLst>
          </p:cNvPr>
          <p:cNvSpPr>
            <a:spLocks noGrp="1"/>
          </p:cNvSpPr>
          <p:nvPr>
            <p:ph sz="half" idx="1"/>
          </p:nvPr>
        </p:nvSpPr>
        <p:spPr/>
        <p:txBody>
          <a:bodyPr>
            <a:normAutofit/>
          </a:bodyPr>
          <a:lstStyle/>
          <a:p>
            <a:pPr marL="457200" indent="-457200">
              <a:buFont typeface="+mj-lt"/>
              <a:buAutoNum type="arabicPeriod"/>
            </a:pPr>
            <a:r>
              <a:rPr lang="en-GB" sz="2400" dirty="0"/>
              <a:t>Undo Send</a:t>
            </a:r>
          </a:p>
          <a:p>
            <a:pPr marL="457200" indent="-457200">
              <a:buFont typeface="+mj-lt"/>
              <a:buAutoNum type="arabicPeriod"/>
            </a:pPr>
            <a:r>
              <a:rPr lang="en-GB" sz="2400" dirty="0"/>
              <a:t>Sweep</a:t>
            </a:r>
          </a:p>
          <a:p>
            <a:pPr marL="457200" indent="-457200">
              <a:buFont typeface="+mj-lt"/>
              <a:buAutoNum type="arabicPeriod"/>
            </a:pPr>
            <a:r>
              <a:rPr lang="en-GB" sz="2400" dirty="0"/>
              <a:t>Pinning</a:t>
            </a:r>
          </a:p>
          <a:p>
            <a:pPr marL="457200" indent="-457200">
              <a:buFont typeface="+mj-lt"/>
              <a:buAutoNum type="arabicPeriod"/>
            </a:pPr>
            <a:r>
              <a:rPr lang="en-GB" sz="2400" dirty="0"/>
              <a:t>Saving attachments so you can find them</a:t>
            </a:r>
          </a:p>
          <a:p>
            <a:pPr marL="457200" indent="-457200">
              <a:buFont typeface="+mj-lt"/>
              <a:buAutoNum type="arabicPeriod"/>
            </a:pPr>
            <a:r>
              <a:rPr lang="en-GB" sz="2400" dirty="0"/>
              <a:t>Not sending yourself a document in an e-mail</a:t>
            </a:r>
          </a:p>
          <a:p>
            <a:pPr marL="457200" indent="-457200">
              <a:buFont typeface="+mj-lt"/>
              <a:buAutoNum type="arabicPeriod"/>
            </a:pPr>
            <a:r>
              <a:rPr lang="en-GB" sz="2400" dirty="0"/>
              <a:t>Working on a document online</a:t>
            </a:r>
          </a:p>
        </p:txBody>
      </p:sp>
      <p:sp>
        <p:nvSpPr>
          <p:cNvPr id="7" name="Content Placeholder 2">
            <a:extLst>
              <a:ext uri="{FF2B5EF4-FFF2-40B4-BE49-F238E27FC236}">
                <a16:creationId xmlns:a16="http://schemas.microsoft.com/office/drawing/2014/main" id="{92DA3E2E-62B1-8A42-BC82-0A58CDFAC4E2}"/>
              </a:ext>
            </a:extLst>
          </p:cNvPr>
          <p:cNvSpPr txBox="1">
            <a:spLocks/>
          </p:cNvSpPr>
          <p:nvPr/>
        </p:nvSpPr>
        <p:spPr>
          <a:xfrm>
            <a:off x="4607528" y="1825625"/>
            <a:ext cx="3886200" cy="435133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indent="-457200">
              <a:buFont typeface="+mj-lt"/>
              <a:buAutoNum type="arabicPeriod" startAt="6"/>
            </a:pPr>
            <a:r>
              <a:rPr lang="en-GB" sz="2400" dirty="0"/>
              <a:t>Sharing a document </a:t>
            </a:r>
          </a:p>
          <a:p>
            <a:pPr marL="457200" indent="-457200">
              <a:buFont typeface="+mj-lt"/>
              <a:buAutoNum type="arabicPeriod" startAt="6"/>
            </a:pPr>
            <a:r>
              <a:rPr lang="en-GB" sz="2400" dirty="0"/>
              <a:t>Document collaboration</a:t>
            </a:r>
          </a:p>
          <a:p>
            <a:pPr marL="457200" indent="-457200">
              <a:buFont typeface="+mj-lt"/>
              <a:buAutoNum type="arabicPeriod" startAt="6"/>
            </a:pPr>
            <a:r>
              <a:rPr lang="en-GB" sz="2400" dirty="0"/>
              <a:t>Rights Management and Information Protection</a:t>
            </a:r>
          </a:p>
          <a:p>
            <a:pPr marL="457200" indent="-457200">
              <a:buFont typeface="+mj-lt"/>
              <a:buAutoNum type="arabicPeriod" startAt="6"/>
            </a:pPr>
            <a:r>
              <a:rPr lang="en-GB" sz="2400" dirty="0"/>
              <a:t>Recording a Skype for Business Meeting</a:t>
            </a:r>
          </a:p>
          <a:p>
            <a:pPr marL="457200" indent="-457200">
              <a:buFont typeface="+mj-lt"/>
              <a:buAutoNum type="arabicPeriod" startAt="6"/>
            </a:pPr>
            <a:r>
              <a:rPr lang="en-GB" sz="2400" dirty="0"/>
              <a:t>Suggest Meeting Times</a:t>
            </a:r>
          </a:p>
          <a:p>
            <a:pPr marL="457200" indent="-457200">
              <a:buFont typeface="+mj-lt"/>
              <a:buAutoNum type="arabicPeriod" startAt="6"/>
            </a:pPr>
            <a:r>
              <a:rPr lang="en-GB" sz="2400" dirty="0"/>
              <a:t>Team</a:t>
            </a:r>
          </a:p>
        </p:txBody>
      </p:sp>
    </p:spTree>
    <p:extLst>
      <p:ext uri="{BB962C8B-B14F-4D97-AF65-F5344CB8AC3E}">
        <p14:creationId xmlns:p14="http://schemas.microsoft.com/office/powerpoint/2010/main" val="2969254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0CFE0-7679-7F43-8846-04396AD97AC2}"/>
              </a:ext>
            </a:extLst>
          </p:cNvPr>
          <p:cNvSpPr>
            <a:spLocks noGrp="1"/>
          </p:cNvSpPr>
          <p:nvPr>
            <p:ph type="title"/>
          </p:nvPr>
        </p:nvSpPr>
        <p:spPr/>
        <p:txBody>
          <a:bodyPr/>
          <a:lstStyle/>
          <a:p>
            <a:r>
              <a:rPr lang="en-GB" dirty="0"/>
              <a:t>Where We Are</a:t>
            </a:r>
          </a:p>
        </p:txBody>
      </p:sp>
      <p:sp>
        <p:nvSpPr>
          <p:cNvPr id="3" name="Content Placeholder 2">
            <a:extLst>
              <a:ext uri="{FF2B5EF4-FFF2-40B4-BE49-F238E27FC236}">
                <a16:creationId xmlns:a16="http://schemas.microsoft.com/office/drawing/2014/main" id="{555C0E1C-CF4C-6941-B100-7908FF1C846B}"/>
              </a:ext>
            </a:extLst>
          </p:cNvPr>
          <p:cNvSpPr>
            <a:spLocks noGrp="1"/>
          </p:cNvSpPr>
          <p:nvPr>
            <p:ph sz="half" idx="1"/>
          </p:nvPr>
        </p:nvSpPr>
        <p:spPr/>
        <p:txBody>
          <a:bodyPr>
            <a:normAutofit/>
          </a:bodyPr>
          <a:lstStyle/>
          <a:p>
            <a:pPr marL="0" indent="0">
              <a:buNone/>
            </a:pPr>
            <a:r>
              <a:rPr lang="en-GB" b="1" dirty="0"/>
              <a:t>Functions Released</a:t>
            </a:r>
          </a:p>
          <a:p>
            <a:r>
              <a:rPr lang="en-GB" dirty="0"/>
              <a:t>Outlook e-mail and Calendar</a:t>
            </a:r>
          </a:p>
          <a:p>
            <a:r>
              <a:rPr lang="en-GB" dirty="0"/>
              <a:t>OneDrive</a:t>
            </a:r>
          </a:p>
          <a:p>
            <a:r>
              <a:rPr lang="en-GB" dirty="0"/>
              <a:t>Skype for Business</a:t>
            </a:r>
          </a:p>
          <a:p>
            <a:r>
              <a:rPr lang="en-GB" dirty="0"/>
              <a:t>Office Online</a:t>
            </a:r>
          </a:p>
          <a:p>
            <a:pPr marL="0" indent="0">
              <a:buNone/>
            </a:pPr>
            <a:r>
              <a:rPr lang="en-GB" b="1" dirty="0"/>
              <a:t>Piloting</a:t>
            </a:r>
          </a:p>
          <a:p>
            <a:r>
              <a:rPr lang="en-GB" dirty="0"/>
              <a:t>Teams</a:t>
            </a:r>
          </a:p>
          <a:p>
            <a:r>
              <a:rPr lang="en-GB" dirty="0" err="1"/>
              <a:t>Sharepoint</a:t>
            </a:r>
            <a:r>
              <a:rPr lang="en-GB" dirty="0"/>
              <a:t> Online</a:t>
            </a:r>
          </a:p>
          <a:p>
            <a:r>
              <a:rPr lang="en-GB" dirty="0"/>
              <a:t>Stream</a:t>
            </a:r>
          </a:p>
          <a:p>
            <a:r>
              <a:rPr lang="en-GB" dirty="0"/>
              <a:t>Forms and Surveys</a:t>
            </a:r>
          </a:p>
        </p:txBody>
      </p:sp>
      <p:sp>
        <p:nvSpPr>
          <p:cNvPr id="4" name="Content Placeholder 3">
            <a:extLst>
              <a:ext uri="{FF2B5EF4-FFF2-40B4-BE49-F238E27FC236}">
                <a16:creationId xmlns:a16="http://schemas.microsoft.com/office/drawing/2014/main" id="{F2ED5BA7-2D90-C64D-A94A-289EFCA2274C}"/>
              </a:ext>
            </a:extLst>
          </p:cNvPr>
          <p:cNvSpPr>
            <a:spLocks noGrp="1"/>
          </p:cNvSpPr>
          <p:nvPr>
            <p:ph sz="half" idx="2"/>
          </p:nvPr>
        </p:nvSpPr>
        <p:spPr/>
        <p:txBody>
          <a:bodyPr>
            <a:normAutofit/>
          </a:bodyPr>
          <a:lstStyle/>
          <a:p>
            <a:pPr marL="0" indent="0">
              <a:buNone/>
            </a:pPr>
            <a:r>
              <a:rPr lang="en-GB" b="1" dirty="0"/>
              <a:t>Under Investigation</a:t>
            </a:r>
          </a:p>
          <a:p>
            <a:r>
              <a:rPr lang="en-GB" dirty="0"/>
              <a:t>Multi-factor Authentication</a:t>
            </a:r>
          </a:p>
          <a:p>
            <a:r>
              <a:rPr lang="en-GB" dirty="0"/>
              <a:t>Rights Management</a:t>
            </a:r>
          </a:p>
          <a:p>
            <a:r>
              <a:rPr lang="en-GB" dirty="0"/>
              <a:t>Azure Advanced Threat Protection</a:t>
            </a:r>
          </a:p>
          <a:p>
            <a:r>
              <a:rPr lang="en-GB" dirty="0"/>
              <a:t>Enterprise Mobility and Security</a:t>
            </a:r>
          </a:p>
          <a:p>
            <a:r>
              <a:rPr lang="en-GB" dirty="0"/>
              <a:t>Intune</a:t>
            </a:r>
          </a:p>
          <a:p>
            <a:r>
              <a:rPr lang="en-GB" dirty="0"/>
              <a:t>Data Loss Protection</a:t>
            </a:r>
          </a:p>
          <a:p>
            <a:r>
              <a:rPr lang="en-GB" dirty="0"/>
              <a:t>Office 365 Message Encryption</a:t>
            </a:r>
          </a:p>
          <a:p>
            <a:endParaRPr lang="en-GB" dirty="0"/>
          </a:p>
        </p:txBody>
      </p:sp>
    </p:spTree>
    <p:extLst>
      <p:ext uri="{BB962C8B-B14F-4D97-AF65-F5344CB8AC3E}">
        <p14:creationId xmlns:p14="http://schemas.microsoft.com/office/powerpoint/2010/main" val="2361621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3116</TotalTime>
  <Words>1353</Words>
  <Application>Microsoft Office PowerPoint</Application>
  <PresentationFormat>On-screen Show (4:3)</PresentationFormat>
  <Paragraphs>221</Paragraphs>
  <Slides>34</Slides>
  <Notes>13</Notes>
  <HiddenSlides>1</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Exiting your Comfort Zone: 10 Office 365 Tips To Rock Your World </vt:lpstr>
      <vt:lpstr>PowerPoint Presentation</vt:lpstr>
      <vt:lpstr>New World of Capabilities at U of T</vt:lpstr>
      <vt:lpstr>PowerPoint Presentation</vt:lpstr>
      <vt:lpstr>Office 365’s Quantum Reality</vt:lpstr>
      <vt:lpstr>Important  things  to   remember </vt:lpstr>
      <vt:lpstr>For each of today’s functions, we’ll consider…</vt:lpstr>
      <vt:lpstr>10+ World-Rocking Office 365 Functions</vt:lpstr>
      <vt:lpstr>Where We Are</vt:lpstr>
      <vt:lpstr>PowerPoint Presentation</vt:lpstr>
      <vt:lpstr>Outlook Excitement</vt:lpstr>
      <vt:lpstr>Outlook Excitement!</vt:lpstr>
      <vt:lpstr>Outlook Excitement</vt:lpstr>
      <vt:lpstr>#4 Saving Attachments so you can find them</vt:lpstr>
      <vt:lpstr>PowerPoint Presentation</vt:lpstr>
      <vt:lpstr># 5 Not Sending Yourself a Document in  an e-mail</vt:lpstr>
      <vt:lpstr>#6 Working on a Document Online</vt:lpstr>
      <vt:lpstr>#7 Sharing a Document</vt:lpstr>
      <vt:lpstr>What happens when you send a document to 5 people in e-mail?</vt:lpstr>
      <vt:lpstr>Sharing in Office 365</vt:lpstr>
      <vt:lpstr>OneDrive Sharing Controls</vt:lpstr>
      <vt:lpstr># 8 – Document Collaboration</vt:lpstr>
      <vt:lpstr>PowerPoint Presentation</vt:lpstr>
      <vt:lpstr># 9 – E-mail Protections – Do Not Forward</vt:lpstr>
      <vt:lpstr># 9 – Protected Classified Word Document</vt:lpstr>
      <vt:lpstr>#9 – Document Protection Panel</vt:lpstr>
      <vt:lpstr>#9 – Restricted File Viewing</vt:lpstr>
      <vt:lpstr>#9 – Highly Confidential E-mail</vt:lpstr>
      <vt:lpstr>Information Protection Key Elements</vt:lpstr>
      <vt:lpstr>#10 – Recording a Skype for Business Event</vt:lpstr>
      <vt:lpstr>How</vt:lpstr>
      <vt:lpstr>#11 – Teams and OnDemand Meeting</vt:lpstr>
      <vt:lpstr>Thank You!</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Exiting your Comfort Zone: 10 Office 365 Tips To Rock Your World </dc:title>
  <dc:creator/>
  <cp:lastModifiedBy>Marden Paul</cp:lastModifiedBy>
  <cp:revision>169</cp:revision>
  <cp:lastPrinted>2018-05-02T15:40:10Z</cp:lastPrinted>
  <dcterms:created xsi:type="dcterms:W3CDTF">2016-03-28T21:48:20Z</dcterms:created>
  <dcterms:modified xsi:type="dcterms:W3CDTF">2018-05-28T20:05:26Z</dcterms:modified>
</cp:coreProperties>
</file>